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9" r:id="rId1"/>
  </p:sldMasterIdLst>
  <p:notesMasterIdLst>
    <p:notesMasterId r:id="rId41"/>
  </p:notesMasterIdLst>
  <p:sldIdLst>
    <p:sldId id="256" r:id="rId2"/>
    <p:sldId id="257" r:id="rId3"/>
    <p:sldId id="287" r:id="rId4"/>
    <p:sldId id="289" r:id="rId5"/>
    <p:sldId id="293" r:id="rId6"/>
    <p:sldId id="329" r:id="rId7"/>
    <p:sldId id="327" r:id="rId8"/>
    <p:sldId id="328" r:id="rId9"/>
    <p:sldId id="333" r:id="rId10"/>
    <p:sldId id="323" r:id="rId11"/>
    <p:sldId id="288" r:id="rId12"/>
    <p:sldId id="292" r:id="rId13"/>
    <p:sldId id="325" r:id="rId14"/>
    <p:sldId id="321" r:id="rId15"/>
    <p:sldId id="320" r:id="rId16"/>
    <p:sldId id="298" r:id="rId17"/>
    <p:sldId id="299" r:id="rId18"/>
    <p:sldId id="301" r:id="rId19"/>
    <p:sldId id="302" r:id="rId20"/>
    <p:sldId id="324" r:id="rId21"/>
    <p:sldId id="334" r:id="rId22"/>
    <p:sldId id="307" r:id="rId23"/>
    <p:sldId id="306" r:id="rId24"/>
    <p:sldId id="305" r:id="rId25"/>
    <p:sldId id="304" r:id="rId26"/>
    <p:sldId id="303" r:id="rId27"/>
    <p:sldId id="309" r:id="rId28"/>
    <p:sldId id="310" r:id="rId29"/>
    <p:sldId id="336" r:id="rId30"/>
    <p:sldId id="311" r:id="rId31"/>
    <p:sldId id="315" r:id="rId32"/>
    <p:sldId id="331" r:id="rId33"/>
    <p:sldId id="332" r:id="rId34"/>
    <p:sldId id="295" r:id="rId35"/>
    <p:sldId id="294" r:id="rId36"/>
    <p:sldId id="335" r:id="rId37"/>
    <p:sldId id="297" r:id="rId38"/>
    <p:sldId id="296" r:id="rId39"/>
    <p:sldId id="263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3" autoAdjust="0"/>
    <p:restoredTop sz="86409" autoAdjust="0"/>
  </p:normalViewPr>
  <p:slideViewPr>
    <p:cSldViewPr snapToGrid="0">
      <p:cViewPr varScale="1">
        <p:scale>
          <a:sx n="69" d="100"/>
          <a:sy n="69" d="100"/>
        </p:scale>
        <p:origin x="684" y="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91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9D7D16-2F1D-4A7D-832A-37B803B1490C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93072F-57BE-4BDF-8E96-4D28227F2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226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3072F-57BE-4BDF-8E96-4D28227F2A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499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3072F-57BE-4BDF-8E96-4D28227F2A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687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1200" dirty="0" smtClean="0"/>
              <a:t> quy định chi tiết một số điều của Luật căn cước công dân và Nghị định số 137/2015/NĐ-CP ngày 31/12/2015</a:t>
            </a:r>
            <a:r>
              <a:rPr lang="en-US" sz="1200" dirty="0" smtClean="0"/>
              <a:t> </a:t>
            </a:r>
            <a:r>
              <a:rPr lang="vi-VN" sz="1200" dirty="0" smtClean="0"/>
              <a:t>quy định chi tiết một số điều và biện pháp thi hành Luật căn cước công dân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3072F-57BE-4BDF-8E96-4D28227F2A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81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3072F-57BE-4BDF-8E96-4D28227F2A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40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3072F-57BE-4BDF-8E96-4D28227F2A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375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3072F-57BE-4BDF-8E96-4D28227F2A6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335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526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852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2766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611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60900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8080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7528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266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12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605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989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00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406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462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146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694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291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8462" y="862433"/>
            <a:ext cx="9324304" cy="2846682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 THỐNG QUẢN LÝ </a:t>
            </a:r>
            <a:br>
              <a:rPr lang="en-US" sz="4000" b="1" dirty="0" smtClean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4000" b="1" dirty="0" smtClean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 TIN CÔNG DÂN</a:t>
            </a:r>
            <a:endParaRPr lang="en-US" sz="4000" b="1" dirty="0">
              <a:solidFill>
                <a:schemeClr val="accent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2554" y="4146997"/>
            <a:ext cx="9367068" cy="1712890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Giảng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viên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dẫn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                                          		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Sinh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viên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TS.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Trần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Án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        		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Hồ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Xuân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	B1203975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								La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Hoàn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Ân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	B1203900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								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Nguyễn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Phi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Vũ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B1203987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33353" y="373488"/>
            <a:ext cx="691595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TRƯỜNG ĐẠI HỌC CẦN THƠ</a:t>
            </a:r>
          </a:p>
          <a:p>
            <a:pPr algn="ctr"/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KHOA CÔNG NGHỆ THÔNG TIN VÀ TRUYỀN THÔNG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00034" y="6297769"/>
            <a:ext cx="238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Cần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Thơ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11/2016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4431323"/>
            <a:ext cx="1758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Luận</a:t>
            </a:r>
            <a:r>
              <a:rPr lang="en-US" sz="24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Văn</a:t>
            </a:r>
            <a:endParaRPr lang="en-US" sz="2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00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80165" y="723593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</a:rPr>
              <a:t>10/38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978745" y="723593"/>
            <a:ext cx="8911687" cy="804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PHÂN TÍCH HỆ THỐNG</a:t>
            </a:r>
            <a:endParaRPr lang="en-US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Content Placeholder 3"/>
          <p:cNvSpPr>
            <a:spLocks noGrp="1"/>
          </p:cNvSpPr>
          <p:nvPr>
            <p:ph idx="1"/>
          </p:nvPr>
        </p:nvSpPr>
        <p:spPr>
          <a:xfrm>
            <a:off x="1364566" y="1185258"/>
            <a:ext cx="10140046" cy="438311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Kiến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trúc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thống</a:t>
            </a:r>
            <a:endParaRPr lang="en-US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Sơ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chức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theo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UseCase</a:t>
            </a:r>
            <a:endParaRPr lang="en-US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5846" y="-15071"/>
            <a:ext cx="1201615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I.Tổng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II.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sở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thuyết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III.Phân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tích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hệ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thống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IV.Giới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thiệu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hệ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thốngV.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luận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</a:t>
            </a: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10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7286" y="723593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</a:rPr>
              <a:t>9/38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57" y="1880875"/>
            <a:ext cx="10185009" cy="43552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31487" y="6236091"/>
            <a:ext cx="8693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28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1: </a:t>
            </a:r>
            <a:r>
              <a:rPr lang="en-US" sz="2800" dirty="0" err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Sơ</a:t>
            </a:r>
            <a:r>
              <a:rPr lang="en-US" sz="28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</a:t>
            </a:r>
            <a:r>
              <a:rPr lang="en-US" sz="28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kiến</a:t>
            </a:r>
            <a:r>
              <a:rPr lang="en-US" sz="28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trúc</a:t>
            </a:r>
            <a:r>
              <a:rPr lang="en-US" sz="28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</a:t>
            </a:r>
            <a:r>
              <a:rPr lang="en-US" sz="28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thống</a:t>
            </a:r>
            <a:endParaRPr lang="en-US" sz="28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978745" y="723593"/>
            <a:ext cx="8911687" cy="804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PHÂN TÍCH HỆ THỐNG</a:t>
            </a:r>
            <a:endParaRPr lang="en-US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Content Placeholder 3"/>
          <p:cNvSpPr>
            <a:spLocks noGrp="1"/>
          </p:cNvSpPr>
          <p:nvPr>
            <p:ph idx="1"/>
          </p:nvPr>
        </p:nvSpPr>
        <p:spPr>
          <a:xfrm>
            <a:off x="1364566" y="1185258"/>
            <a:ext cx="10140046" cy="438311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Kiến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trúc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thống</a:t>
            </a:r>
            <a:endParaRPr lang="en-US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5846" y="-15071"/>
            <a:ext cx="1201615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I.Tổng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II.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sở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thuyết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III.Phân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tích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hệ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thống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IV.Giới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thiệu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hệ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thốngV.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luận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</a:t>
            </a: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52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7237" y="1353247"/>
            <a:ext cx="9147778" cy="459458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Sơ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UseCase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6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tác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nhân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lvl="1"/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dân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lvl="1"/>
            <a:r>
              <a:rPr lang="en-US" sz="2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trị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6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Cán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Căn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cước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dân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lvl="1"/>
            <a:r>
              <a:rPr lang="en-US" sz="2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Cán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Sổ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hộ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khẩu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6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Cán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Khai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sinh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lvl="1"/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Cán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Hôn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nhân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lvl="1" indent="0">
              <a:buNone/>
            </a:pPr>
            <a:endParaRPr lang="en-US" sz="2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7286" y="723593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</a:rPr>
              <a:t>11/38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978745" y="723593"/>
            <a:ext cx="8911687" cy="804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PHÂN TÍCH HỆ THỐNG</a:t>
            </a:r>
            <a:endParaRPr lang="en-US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5846" y="-15071"/>
            <a:ext cx="1201615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I.Tổng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II.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sở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thuyết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III.Phân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tích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hệ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thống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IV.Giới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thiệu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hệ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thốngV.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luận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</a:t>
            </a: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96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7286" y="723593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</a:rPr>
              <a:t>11/38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2469036" y="1302475"/>
            <a:ext cx="7761909" cy="4204801"/>
            <a:chOff x="4577" y="4625"/>
            <a:chExt cx="6834" cy="2780"/>
          </a:xfrm>
        </p:grpSpPr>
        <p:grpSp>
          <p:nvGrpSpPr>
            <p:cNvPr id="7" name="Group 6"/>
            <p:cNvGrpSpPr>
              <a:grpSpLocks/>
            </p:cNvGrpSpPr>
            <p:nvPr/>
          </p:nvGrpSpPr>
          <p:grpSpPr bwMode="auto">
            <a:xfrm>
              <a:off x="4577" y="5879"/>
              <a:ext cx="615" cy="1079"/>
              <a:chOff x="3015" y="9240"/>
              <a:chExt cx="615" cy="1079"/>
            </a:xfrm>
          </p:grpSpPr>
          <p:sp>
            <p:nvSpPr>
              <p:cNvPr id="14" name="Oval 13"/>
              <p:cNvSpPr>
                <a:spLocks noChangeArrowheads="1"/>
              </p:cNvSpPr>
              <p:nvPr/>
            </p:nvSpPr>
            <p:spPr bwMode="auto">
              <a:xfrm>
                <a:off x="3015" y="9240"/>
                <a:ext cx="615" cy="49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cxnSp>
            <p:nvCxnSpPr>
              <p:cNvPr id="15" name="AutoShape 5"/>
              <p:cNvCxnSpPr>
                <a:cxnSpLocks noChangeShapeType="1"/>
              </p:cNvCxnSpPr>
              <p:nvPr/>
            </p:nvCxnSpPr>
            <p:spPr bwMode="auto">
              <a:xfrm>
                <a:off x="3322" y="9735"/>
                <a:ext cx="0" cy="336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16" name="AutoShape 6"/>
              <p:cNvCxnSpPr>
                <a:cxnSpLocks noChangeShapeType="1"/>
              </p:cNvCxnSpPr>
              <p:nvPr/>
            </p:nvCxnSpPr>
            <p:spPr bwMode="auto">
              <a:xfrm>
                <a:off x="3015" y="9841"/>
                <a:ext cx="615" cy="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17" name="AutoShape 7"/>
              <p:cNvCxnSpPr>
                <a:cxnSpLocks noChangeShapeType="1"/>
              </p:cNvCxnSpPr>
              <p:nvPr/>
            </p:nvCxnSpPr>
            <p:spPr bwMode="auto">
              <a:xfrm flipH="1">
                <a:off x="3074" y="10071"/>
                <a:ext cx="248" cy="248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18" name="AutoShape 8"/>
              <p:cNvCxnSpPr>
                <a:cxnSpLocks noChangeShapeType="1"/>
              </p:cNvCxnSpPr>
              <p:nvPr/>
            </p:nvCxnSpPr>
            <p:spPr bwMode="auto">
              <a:xfrm>
                <a:off x="3322" y="10071"/>
                <a:ext cx="221" cy="221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</p:grp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6463" y="6799"/>
              <a:ext cx="2131" cy="589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30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Đăng</a:t>
              </a:r>
              <a:r>
                <a:rPr lang="en-US" sz="30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30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nhập</a:t>
              </a:r>
              <a:endParaRPr kumimoji="0" lang="en-US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cxnSp>
          <p:nvCxnSpPr>
            <p:cNvPr id="11" name="AutoShape 13"/>
            <p:cNvCxnSpPr>
              <a:cxnSpLocks noChangeShapeType="1"/>
            </p:cNvCxnSpPr>
            <p:nvPr/>
          </p:nvCxnSpPr>
          <p:spPr bwMode="auto">
            <a:xfrm>
              <a:off x="5394" y="6763"/>
              <a:ext cx="1069" cy="27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5833" y="5267"/>
              <a:ext cx="1640" cy="617"/>
            </a:xfrm>
            <a:prstGeom prst="ellipse">
              <a:avLst/>
            </a:prstGeom>
            <a:ln>
              <a:solidFill>
                <a:schemeClr val="accent1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30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Đăng ký</a:t>
              </a:r>
              <a:endParaRPr kumimoji="0" lang="en-US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cxnSp>
          <p:nvCxnSpPr>
            <p:cNvPr id="13" name="AutoShape 15"/>
            <p:cNvCxnSpPr>
              <a:cxnSpLocks noChangeShapeType="1"/>
              <a:endCxn id="12" idx="3"/>
            </p:cNvCxnSpPr>
            <p:nvPr/>
          </p:nvCxnSpPr>
          <p:spPr bwMode="auto">
            <a:xfrm flipV="1">
              <a:off x="5394" y="5794"/>
              <a:ext cx="679" cy="44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>
              <a:off x="7234" y="5601"/>
              <a:ext cx="2131" cy="841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Quản</a:t>
              </a:r>
              <a:r>
                <a:rPr lang="en-US" sz="2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lý</a:t>
              </a:r>
              <a:r>
                <a:rPr lang="en-US" sz="2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tài</a:t>
              </a:r>
              <a:r>
                <a:rPr lang="en-US" sz="2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khoản</a:t>
              </a:r>
              <a:endPara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>
              <a:off x="7722" y="4625"/>
              <a:ext cx="2702" cy="897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Cập</a:t>
              </a:r>
              <a:r>
                <a:rPr lang="en-US" sz="2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nhật</a:t>
              </a:r>
              <a:r>
                <a:rPr lang="en-US" sz="2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thông</a:t>
              </a:r>
              <a:r>
                <a:rPr lang="en-US" sz="2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tin </a:t>
              </a: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tài</a:t>
              </a:r>
              <a:r>
                <a:rPr lang="en-US" sz="2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khoản</a:t>
              </a:r>
              <a:endPara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3" name="Oval 42"/>
            <p:cNvSpPr>
              <a:spLocks noChangeArrowheads="1"/>
            </p:cNvSpPr>
            <p:nvPr/>
          </p:nvSpPr>
          <p:spPr bwMode="auto">
            <a:xfrm>
              <a:off x="8960" y="6591"/>
              <a:ext cx="2451" cy="814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30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Đổi</a:t>
              </a:r>
              <a:r>
                <a:rPr lang="en-US" sz="30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30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mật</a:t>
              </a:r>
              <a:r>
                <a:rPr lang="en-US" sz="30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30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khẩu</a:t>
              </a:r>
              <a:endParaRPr kumimoji="0" lang="en-US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19" name="TextBox 23"/>
          <p:cNvSpPr txBox="1"/>
          <p:nvPr/>
        </p:nvSpPr>
        <p:spPr>
          <a:xfrm>
            <a:off x="2057623" y="4687679"/>
            <a:ext cx="2227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Công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dân</a:t>
            </a:r>
            <a:endParaRPr lang="en-US" sz="28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22562" y="6198767"/>
            <a:ext cx="7508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dân</a:t>
            </a:r>
            <a:endParaRPr lang="en-US" sz="28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7104185" y="4034594"/>
            <a:ext cx="197450" cy="547535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87"/>
          <p:cNvSpPr txBox="1"/>
          <p:nvPr/>
        </p:nvSpPr>
        <p:spPr>
          <a:xfrm>
            <a:off x="5668488" y="4070485"/>
            <a:ext cx="1739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&lt;&lt;extend&gt;&gt;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41" name="Straight Arrow Connector 40"/>
          <p:cNvCxnSpPr>
            <a:endCxn id="33" idx="7"/>
          </p:cNvCxnSpPr>
          <p:nvPr/>
        </p:nvCxnSpPr>
        <p:spPr>
          <a:xfrm flipH="1">
            <a:off x="7552692" y="2668280"/>
            <a:ext cx="1703049" cy="29669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87"/>
          <p:cNvSpPr txBox="1"/>
          <p:nvPr/>
        </p:nvSpPr>
        <p:spPr>
          <a:xfrm>
            <a:off x="9201003" y="2606720"/>
            <a:ext cx="1739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&lt;&lt;extend&gt;&gt;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44" name="Straight Arrow Connector 43"/>
          <p:cNvCxnSpPr>
            <a:stCxn id="47" idx="3"/>
            <a:endCxn id="33" idx="5"/>
          </p:cNvCxnSpPr>
          <p:nvPr/>
        </p:nvCxnSpPr>
        <p:spPr>
          <a:xfrm flipH="1" flipV="1">
            <a:off x="7552692" y="3864437"/>
            <a:ext cx="1981920" cy="51763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87"/>
          <p:cNvSpPr txBox="1"/>
          <p:nvPr/>
        </p:nvSpPr>
        <p:spPr>
          <a:xfrm>
            <a:off x="7794864" y="4182016"/>
            <a:ext cx="1739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&lt;&lt;extend&gt;&gt;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54" name="Straight Arrow Connector 53"/>
          <p:cNvCxnSpPr>
            <a:stCxn id="12" idx="4"/>
            <a:endCxn id="9" idx="1"/>
          </p:cNvCxnSpPr>
          <p:nvPr/>
        </p:nvCxnSpPr>
        <p:spPr>
          <a:xfrm>
            <a:off x="4826912" y="3206736"/>
            <a:ext cx="138653" cy="1514419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87"/>
          <p:cNvSpPr txBox="1"/>
          <p:nvPr/>
        </p:nvSpPr>
        <p:spPr>
          <a:xfrm>
            <a:off x="4392106" y="3547759"/>
            <a:ext cx="1739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&lt;&lt;extend&gt;&gt;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1978745" y="723593"/>
            <a:ext cx="8911687" cy="804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 DÂN</a:t>
            </a:r>
            <a:endParaRPr lang="en-US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5846" y="-15071"/>
            <a:ext cx="1201615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I.Tổng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II.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sở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thuyết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III.Phân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tích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hệ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thống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IV.Giới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thiệu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hệ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thốngV.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luận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</a:t>
            </a: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72" y="1302476"/>
            <a:ext cx="10487891" cy="489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27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7286" y="723593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</a:rPr>
              <a:t>13/38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359062" y="6339512"/>
            <a:ext cx="7508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trị</a:t>
            </a:r>
            <a:endParaRPr lang="en-US" sz="28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73" name="Group 72"/>
          <p:cNvGrpSpPr>
            <a:grpSpLocks/>
          </p:cNvGrpSpPr>
          <p:nvPr/>
        </p:nvGrpSpPr>
        <p:grpSpPr bwMode="auto">
          <a:xfrm>
            <a:off x="3262461" y="2010552"/>
            <a:ext cx="5460625" cy="2717150"/>
            <a:chOff x="4577" y="4844"/>
            <a:chExt cx="3803" cy="2809"/>
          </a:xfrm>
        </p:grpSpPr>
        <p:grpSp>
          <p:nvGrpSpPr>
            <p:cNvPr id="74" name="Group 73"/>
            <p:cNvGrpSpPr>
              <a:grpSpLocks/>
            </p:cNvGrpSpPr>
            <p:nvPr/>
          </p:nvGrpSpPr>
          <p:grpSpPr bwMode="auto">
            <a:xfrm>
              <a:off x="4577" y="5879"/>
              <a:ext cx="615" cy="1079"/>
              <a:chOff x="3015" y="9240"/>
              <a:chExt cx="615" cy="1079"/>
            </a:xfrm>
          </p:grpSpPr>
          <p:sp>
            <p:nvSpPr>
              <p:cNvPr id="82" name="Oval 81"/>
              <p:cNvSpPr>
                <a:spLocks noChangeArrowheads="1"/>
              </p:cNvSpPr>
              <p:nvPr/>
            </p:nvSpPr>
            <p:spPr bwMode="auto">
              <a:xfrm>
                <a:off x="3015" y="9240"/>
                <a:ext cx="615" cy="49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cxnSp>
            <p:nvCxnSpPr>
              <p:cNvPr id="83" name="AutoShape 5"/>
              <p:cNvCxnSpPr>
                <a:cxnSpLocks noChangeShapeType="1"/>
              </p:cNvCxnSpPr>
              <p:nvPr/>
            </p:nvCxnSpPr>
            <p:spPr bwMode="auto">
              <a:xfrm>
                <a:off x="3322" y="9735"/>
                <a:ext cx="0" cy="336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84" name="AutoShape 6"/>
              <p:cNvCxnSpPr>
                <a:cxnSpLocks noChangeShapeType="1"/>
              </p:cNvCxnSpPr>
              <p:nvPr/>
            </p:nvCxnSpPr>
            <p:spPr bwMode="auto">
              <a:xfrm>
                <a:off x="3015" y="9841"/>
                <a:ext cx="615" cy="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85" name="AutoShape 7"/>
              <p:cNvCxnSpPr>
                <a:cxnSpLocks noChangeShapeType="1"/>
              </p:cNvCxnSpPr>
              <p:nvPr/>
            </p:nvCxnSpPr>
            <p:spPr bwMode="auto">
              <a:xfrm flipH="1">
                <a:off x="3074" y="10071"/>
                <a:ext cx="248" cy="248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86" name="AutoShape 8"/>
              <p:cNvCxnSpPr>
                <a:cxnSpLocks noChangeShapeType="1"/>
              </p:cNvCxnSpPr>
              <p:nvPr/>
            </p:nvCxnSpPr>
            <p:spPr bwMode="auto">
              <a:xfrm>
                <a:off x="3322" y="10071"/>
                <a:ext cx="221" cy="221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</p:grpSp>
        <p:sp>
          <p:nvSpPr>
            <p:cNvPr id="75" name="Oval 74"/>
            <p:cNvSpPr>
              <a:spLocks noChangeArrowheads="1"/>
            </p:cNvSpPr>
            <p:nvPr/>
          </p:nvSpPr>
          <p:spPr bwMode="auto">
            <a:xfrm>
              <a:off x="4884" y="4844"/>
              <a:ext cx="1473" cy="589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30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Đăng</a:t>
              </a:r>
              <a:r>
                <a:rPr lang="en-US" sz="30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30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nhập</a:t>
              </a:r>
              <a:endParaRPr kumimoji="0" lang="en-US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cxnSp>
          <p:nvCxnSpPr>
            <p:cNvPr id="78" name="AutoShape 15"/>
            <p:cNvCxnSpPr>
              <a:cxnSpLocks noChangeShapeType="1"/>
              <a:endCxn id="79" idx="2"/>
            </p:cNvCxnSpPr>
            <p:nvPr/>
          </p:nvCxnSpPr>
          <p:spPr bwMode="auto">
            <a:xfrm flipV="1">
              <a:off x="5368" y="5428"/>
              <a:ext cx="1729" cy="45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sp>
          <p:nvSpPr>
            <p:cNvPr id="79" name="Oval 78"/>
            <p:cNvSpPr>
              <a:spLocks noChangeArrowheads="1"/>
            </p:cNvSpPr>
            <p:nvPr/>
          </p:nvSpPr>
          <p:spPr bwMode="auto">
            <a:xfrm>
              <a:off x="7097" y="5007"/>
              <a:ext cx="1283" cy="841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Quản</a:t>
              </a:r>
              <a:r>
                <a:rPr lang="en-US" sz="2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lý</a:t>
              </a:r>
              <a:r>
                <a:rPr lang="en-US" sz="2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tài</a:t>
              </a:r>
              <a:r>
                <a:rPr lang="en-US" sz="2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khoản</a:t>
              </a:r>
              <a:endPara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88" name="Oval 87"/>
            <p:cNvSpPr>
              <a:spLocks noChangeArrowheads="1"/>
            </p:cNvSpPr>
            <p:nvPr/>
          </p:nvSpPr>
          <p:spPr bwMode="auto">
            <a:xfrm>
              <a:off x="6673" y="5971"/>
              <a:ext cx="1283" cy="841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Quản</a:t>
              </a:r>
              <a:r>
                <a:rPr lang="en-US" sz="2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lý</a:t>
              </a:r>
              <a:r>
                <a:rPr lang="en-US" sz="2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danh</a:t>
              </a:r>
              <a:r>
                <a:rPr lang="en-US" sz="2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mục</a:t>
              </a:r>
              <a:endPara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cxnSp>
          <p:nvCxnSpPr>
            <p:cNvPr id="89" name="AutoShape 15"/>
            <p:cNvCxnSpPr>
              <a:cxnSpLocks noChangeShapeType="1"/>
              <a:endCxn id="88" idx="1"/>
            </p:cNvCxnSpPr>
            <p:nvPr/>
          </p:nvCxnSpPr>
          <p:spPr bwMode="auto">
            <a:xfrm flipV="1">
              <a:off x="5368" y="6094"/>
              <a:ext cx="1493" cy="21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sp>
          <p:nvSpPr>
            <p:cNvPr id="90" name="Oval 89"/>
            <p:cNvSpPr>
              <a:spLocks noChangeArrowheads="1"/>
            </p:cNvSpPr>
            <p:nvPr/>
          </p:nvSpPr>
          <p:spPr bwMode="auto">
            <a:xfrm>
              <a:off x="5761" y="6812"/>
              <a:ext cx="1283" cy="841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Quản</a:t>
              </a:r>
              <a:r>
                <a:rPr lang="en-US" sz="2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lý</a:t>
              </a:r>
              <a:r>
                <a:rPr lang="en-US" sz="2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cấu</a:t>
              </a:r>
              <a:r>
                <a:rPr lang="en-US" sz="2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hình</a:t>
              </a:r>
              <a:endPara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cxnSp>
          <p:nvCxnSpPr>
            <p:cNvPr id="91" name="AutoShape 15"/>
            <p:cNvCxnSpPr>
              <a:cxnSpLocks noChangeShapeType="1"/>
              <a:endCxn id="90" idx="1"/>
            </p:cNvCxnSpPr>
            <p:nvPr/>
          </p:nvCxnSpPr>
          <p:spPr bwMode="auto">
            <a:xfrm>
              <a:off x="5192" y="6812"/>
              <a:ext cx="757" cy="12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</p:grpSp>
      <p:sp>
        <p:nvSpPr>
          <p:cNvPr id="87" name="TextBox 23"/>
          <p:cNvSpPr txBox="1"/>
          <p:nvPr/>
        </p:nvSpPr>
        <p:spPr>
          <a:xfrm>
            <a:off x="3980095" y="3759749"/>
            <a:ext cx="2926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Người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quản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trị</a:t>
            </a:r>
            <a:endParaRPr lang="en-US" sz="28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92" name="Straight Arrow Connector 91"/>
          <p:cNvCxnSpPr>
            <a:stCxn id="90" idx="0"/>
            <a:endCxn id="75" idx="4"/>
          </p:cNvCxnSpPr>
          <p:nvPr/>
        </p:nvCxnSpPr>
        <p:spPr>
          <a:xfrm flipH="1" flipV="1">
            <a:off x="4760795" y="2580293"/>
            <a:ext cx="1122853" cy="1333908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87"/>
          <p:cNvSpPr txBox="1"/>
          <p:nvPr/>
        </p:nvSpPr>
        <p:spPr>
          <a:xfrm>
            <a:off x="5279115" y="4452678"/>
            <a:ext cx="1739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&lt;&lt;include&gt;&gt;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4" name="TextBox 87"/>
          <p:cNvSpPr txBox="1"/>
          <p:nvPr/>
        </p:nvSpPr>
        <p:spPr>
          <a:xfrm>
            <a:off x="6651894" y="3289027"/>
            <a:ext cx="1739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&lt;&lt;include&gt;&gt;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5" name="TextBox 87"/>
          <p:cNvSpPr txBox="1"/>
          <p:nvPr/>
        </p:nvSpPr>
        <p:spPr>
          <a:xfrm>
            <a:off x="6664383" y="1905259"/>
            <a:ext cx="1739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&lt;&lt;include&gt;&gt;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96" name="Straight Arrow Connector 95"/>
          <p:cNvCxnSpPr>
            <a:stCxn id="88" idx="0"/>
            <a:endCxn id="75" idx="5"/>
          </p:cNvCxnSpPr>
          <p:nvPr/>
        </p:nvCxnSpPr>
        <p:spPr>
          <a:xfrm flipH="1" flipV="1">
            <a:off x="5508574" y="2496856"/>
            <a:ext cx="1684590" cy="603845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79" idx="1"/>
            <a:endCxn id="75" idx="6"/>
          </p:cNvCxnSpPr>
          <p:nvPr/>
        </p:nvCxnSpPr>
        <p:spPr>
          <a:xfrm flipH="1">
            <a:off x="5818315" y="2287356"/>
            <a:ext cx="1332334" cy="806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/>
          <p:cNvSpPr>
            <a:spLocks noChangeArrowheads="1"/>
          </p:cNvSpPr>
          <p:nvPr/>
        </p:nvSpPr>
        <p:spPr bwMode="auto">
          <a:xfrm>
            <a:off x="6049491" y="2949235"/>
            <a:ext cx="2313798" cy="1098051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Chỉnh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sửa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106" name="Straight Arrow Connector 105"/>
          <p:cNvCxnSpPr>
            <a:stCxn id="105" idx="2"/>
            <a:endCxn id="90" idx="6"/>
          </p:cNvCxnSpPr>
          <p:nvPr/>
        </p:nvCxnSpPr>
        <p:spPr>
          <a:xfrm>
            <a:off x="6049491" y="3498261"/>
            <a:ext cx="755269" cy="822691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87"/>
          <p:cNvSpPr txBox="1"/>
          <p:nvPr/>
        </p:nvSpPr>
        <p:spPr>
          <a:xfrm>
            <a:off x="6243379" y="3604693"/>
            <a:ext cx="1739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&lt;&lt;extend&gt;&gt;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1978745" y="723593"/>
            <a:ext cx="8911687" cy="804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 QUẢN TRỊ</a:t>
            </a:r>
            <a:endParaRPr lang="en-US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5846" y="-15071"/>
            <a:ext cx="1201615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I.Tổng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II.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sở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thuyết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III.Phân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tích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hệ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thống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IV.Giới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thiệu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hệ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thốngV.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luận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</a:t>
            </a: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86" y="1306286"/>
            <a:ext cx="11190514" cy="498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4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/>
          <p:cNvSpPr txBox="1"/>
          <p:nvPr/>
        </p:nvSpPr>
        <p:spPr>
          <a:xfrm>
            <a:off x="267286" y="723593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</a:rPr>
              <a:t>14/38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299812" y="6339512"/>
            <a:ext cx="8567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28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4: </a:t>
            </a:r>
            <a:r>
              <a:rPr lang="en-US" sz="2800" dirty="0" err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hân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rã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tài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khoản</a:t>
            </a:r>
            <a:endParaRPr lang="en-US" sz="28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85" name="Group 84"/>
          <p:cNvGrpSpPr>
            <a:grpSpLocks/>
          </p:cNvGrpSpPr>
          <p:nvPr/>
        </p:nvGrpSpPr>
        <p:grpSpPr bwMode="auto">
          <a:xfrm>
            <a:off x="1546202" y="1435122"/>
            <a:ext cx="8483169" cy="4065104"/>
            <a:chOff x="4577" y="4399"/>
            <a:chExt cx="4920" cy="3160"/>
          </a:xfrm>
        </p:grpSpPr>
        <p:grpSp>
          <p:nvGrpSpPr>
            <p:cNvPr id="86" name="Group 85"/>
            <p:cNvGrpSpPr>
              <a:grpSpLocks/>
            </p:cNvGrpSpPr>
            <p:nvPr/>
          </p:nvGrpSpPr>
          <p:grpSpPr bwMode="auto">
            <a:xfrm>
              <a:off x="4577" y="5879"/>
              <a:ext cx="615" cy="1079"/>
              <a:chOff x="3015" y="9240"/>
              <a:chExt cx="615" cy="1079"/>
            </a:xfrm>
          </p:grpSpPr>
          <p:sp>
            <p:nvSpPr>
              <p:cNvPr id="94" name="Oval 93"/>
              <p:cNvSpPr>
                <a:spLocks noChangeArrowheads="1"/>
              </p:cNvSpPr>
              <p:nvPr/>
            </p:nvSpPr>
            <p:spPr bwMode="auto">
              <a:xfrm>
                <a:off x="3015" y="9240"/>
                <a:ext cx="615" cy="49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cxnSp>
            <p:nvCxnSpPr>
              <p:cNvPr id="95" name="AutoShape 5"/>
              <p:cNvCxnSpPr>
                <a:cxnSpLocks noChangeShapeType="1"/>
              </p:cNvCxnSpPr>
              <p:nvPr/>
            </p:nvCxnSpPr>
            <p:spPr bwMode="auto">
              <a:xfrm>
                <a:off x="3322" y="9735"/>
                <a:ext cx="0" cy="336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96" name="AutoShape 6"/>
              <p:cNvCxnSpPr>
                <a:cxnSpLocks noChangeShapeType="1"/>
              </p:cNvCxnSpPr>
              <p:nvPr/>
            </p:nvCxnSpPr>
            <p:spPr bwMode="auto">
              <a:xfrm>
                <a:off x="3015" y="9841"/>
                <a:ext cx="615" cy="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97" name="AutoShape 7"/>
              <p:cNvCxnSpPr>
                <a:cxnSpLocks noChangeShapeType="1"/>
              </p:cNvCxnSpPr>
              <p:nvPr/>
            </p:nvCxnSpPr>
            <p:spPr bwMode="auto">
              <a:xfrm flipH="1">
                <a:off x="3074" y="10071"/>
                <a:ext cx="248" cy="248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98" name="AutoShape 8"/>
              <p:cNvCxnSpPr>
                <a:cxnSpLocks noChangeShapeType="1"/>
              </p:cNvCxnSpPr>
              <p:nvPr/>
            </p:nvCxnSpPr>
            <p:spPr bwMode="auto">
              <a:xfrm>
                <a:off x="3322" y="10071"/>
                <a:ext cx="221" cy="221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</p:grpSp>
        <p:sp>
          <p:nvSpPr>
            <p:cNvPr id="87" name="Oval 86"/>
            <p:cNvSpPr>
              <a:spLocks noChangeArrowheads="1"/>
            </p:cNvSpPr>
            <p:nvPr/>
          </p:nvSpPr>
          <p:spPr bwMode="auto">
            <a:xfrm>
              <a:off x="4884" y="4844"/>
              <a:ext cx="1473" cy="589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30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Đăng</a:t>
              </a:r>
              <a:r>
                <a:rPr lang="en-US" sz="30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30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nhập</a:t>
              </a:r>
              <a:endParaRPr kumimoji="0" lang="en-US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cxnSp>
          <p:nvCxnSpPr>
            <p:cNvPr id="88" name="AutoShape 15"/>
            <p:cNvCxnSpPr>
              <a:cxnSpLocks noChangeShapeType="1"/>
              <a:endCxn id="89" idx="2"/>
            </p:cNvCxnSpPr>
            <p:nvPr/>
          </p:nvCxnSpPr>
          <p:spPr bwMode="auto">
            <a:xfrm flipV="1">
              <a:off x="5192" y="6319"/>
              <a:ext cx="754" cy="8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sp>
          <p:nvSpPr>
            <p:cNvPr id="89" name="Oval 88"/>
            <p:cNvSpPr>
              <a:spLocks noChangeArrowheads="1"/>
            </p:cNvSpPr>
            <p:nvPr/>
          </p:nvSpPr>
          <p:spPr bwMode="auto">
            <a:xfrm>
              <a:off x="5946" y="5898"/>
              <a:ext cx="1283" cy="841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Quản</a:t>
              </a:r>
              <a:r>
                <a:rPr lang="en-US" sz="2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lý</a:t>
              </a:r>
              <a:r>
                <a:rPr lang="en-US" sz="2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tài</a:t>
              </a:r>
              <a:r>
                <a:rPr lang="en-US" sz="2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khoản</a:t>
              </a:r>
              <a:endPara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10" name="Oval 109"/>
            <p:cNvSpPr>
              <a:spLocks noChangeArrowheads="1"/>
            </p:cNvSpPr>
            <p:nvPr/>
          </p:nvSpPr>
          <p:spPr bwMode="auto">
            <a:xfrm>
              <a:off x="8477" y="4880"/>
              <a:ext cx="856" cy="420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2800" dirty="0" err="1">
                  <a:latin typeface="Tahoma" pitchFamily="34" charset="0"/>
                  <a:ea typeface="Tahoma" pitchFamily="34" charset="0"/>
                  <a:cs typeface="Tahoma" pitchFamily="34" charset="0"/>
                </a:rPr>
                <a:t>T</a:t>
              </a: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hêm</a:t>
              </a:r>
              <a:endPara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11" name="Oval 110"/>
            <p:cNvSpPr>
              <a:spLocks noChangeArrowheads="1"/>
            </p:cNvSpPr>
            <p:nvPr/>
          </p:nvSpPr>
          <p:spPr bwMode="auto">
            <a:xfrm>
              <a:off x="8335" y="5428"/>
              <a:ext cx="1162" cy="613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Cập</a:t>
              </a:r>
              <a:r>
                <a:rPr lang="en-US" sz="2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nhật</a:t>
              </a:r>
              <a:endPara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12" name="Oval 111"/>
            <p:cNvSpPr>
              <a:spLocks noChangeArrowheads="1"/>
            </p:cNvSpPr>
            <p:nvPr/>
          </p:nvSpPr>
          <p:spPr bwMode="auto">
            <a:xfrm>
              <a:off x="8274" y="6261"/>
              <a:ext cx="1145" cy="797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Phân</a:t>
              </a:r>
              <a:r>
                <a:rPr lang="en-US" sz="2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quyền</a:t>
              </a:r>
              <a:endPara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13" name="Oval 112"/>
            <p:cNvSpPr>
              <a:spLocks noChangeArrowheads="1"/>
            </p:cNvSpPr>
            <p:nvPr/>
          </p:nvSpPr>
          <p:spPr bwMode="auto">
            <a:xfrm>
              <a:off x="7138" y="6762"/>
              <a:ext cx="1145" cy="797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Khóa</a:t>
              </a:r>
              <a:r>
                <a:rPr lang="en-US" sz="2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và</a:t>
              </a:r>
              <a:r>
                <a:rPr lang="en-US" sz="2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mở</a:t>
              </a:r>
              <a:r>
                <a:rPr lang="en-US" sz="2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khóa</a:t>
              </a:r>
              <a:endPara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14" name="Oval 113"/>
            <p:cNvSpPr>
              <a:spLocks noChangeArrowheads="1"/>
            </p:cNvSpPr>
            <p:nvPr/>
          </p:nvSpPr>
          <p:spPr bwMode="auto">
            <a:xfrm>
              <a:off x="6423" y="4608"/>
              <a:ext cx="856" cy="703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Tìm</a:t>
              </a:r>
              <a:r>
                <a:rPr lang="en-US" sz="2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kiếm</a:t>
              </a:r>
              <a:endPara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15" name="Oval 114"/>
            <p:cNvSpPr>
              <a:spLocks noChangeArrowheads="1"/>
            </p:cNvSpPr>
            <p:nvPr/>
          </p:nvSpPr>
          <p:spPr bwMode="auto">
            <a:xfrm>
              <a:off x="7309" y="4399"/>
              <a:ext cx="1168" cy="703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Xem</a:t>
              </a:r>
              <a:r>
                <a:rPr lang="en-US" sz="2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thông</a:t>
              </a:r>
              <a:r>
                <a:rPr lang="en-US" sz="2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tin</a:t>
              </a:r>
              <a:endPara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99" name="TextBox 23"/>
          <p:cNvSpPr txBox="1"/>
          <p:nvPr/>
        </p:nvSpPr>
        <p:spPr>
          <a:xfrm>
            <a:off x="815926" y="5500225"/>
            <a:ext cx="2926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Người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quản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trị</a:t>
            </a:r>
            <a:endParaRPr lang="en-US" sz="28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3" name="TextBox 87"/>
          <p:cNvSpPr txBox="1"/>
          <p:nvPr/>
        </p:nvSpPr>
        <p:spPr>
          <a:xfrm>
            <a:off x="3624039" y="3298595"/>
            <a:ext cx="1739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&lt;&lt;include&gt;&gt;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105" name="Straight Arrow Connector 104"/>
          <p:cNvCxnSpPr>
            <a:stCxn id="89" idx="1"/>
            <a:endCxn id="87" idx="4"/>
          </p:cNvCxnSpPr>
          <p:nvPr/>
        </p:nvCxnSpPr>
        <p:spPr>
          <a:xfrm flipH="1" flipV="1">
            <a:off x="3345427" y="2765286"/>
            <a:ext cx="885200" cy="75662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114" idx="4"/>
            <a:endCxn id="89" idx="0"/>
          </p:cNvCxnSpPr>
          <p:nvPr/>
        </p:nvCxnSpPr>
        <p:spPr>
          <a:xfrm flipH="1">
            <a:off x="5012749" y="2608342"/>
            <a:ext cx="454333" cy="755132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115" idx="4"/>
            <a:endCxn id="89" idx="7"/>
          </p:cNvCxnSpPr>
          <p:nvPr/>
        </p:nvCxnSpPr>
        <p:spPr>
          <a:xfrm flipH="1">
            <a:off x="5794871" y="2339479"/>
            <a:ext cx="1468850" cy="1182433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110" idx="3"/>
            <a:endCxn id="89" idx="7"/>
          </p:cNvCxnSpPr>
          <p:nvPr/>
        </p:nvCxnSpPr>
        <p:spPr>
          <a:xfrm flipH="1">
            <a:off x="5794871" y="2515067"/>
            <a:ext cx="2691939" cy="1006845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1" idx="3"/>
            <a:endCxn id="89" idx="6"/>
          </p:cNvCxnSpPr>
          <p:nvPr/>
        </p:nvCxnSpPr>
        <p:spPr>
          <a:xfrm flipH="1">
            <a:off x="6118837" y="3431948"/>
            <a:ext cx="2200401" cy="472468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112" idx="1"/>
            <a:endCxn id="89" idx="6"/>
          </p:cNvCxnSpPr>
          <p:nvPr/>
        </p:nvCxnSpPr>
        <p:spPr>
          <a:xfrm flipH="1" flipV="1">
            <a:off x="6118837" y="3904416"/>
            <a:ext cx="2090931" cy="76179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3" idx="1"/>
            <a:endCxn id="89" idx="5"/>
          </p:cNvCxnSpPr>
          <p:nvPr/>
        </p:nvCxnSpPr>
        <p:spPr>
          <a:xfrm flipH="1" flipV="1">
            <a:off x="5794871" y="4286920"/>
            <a:ext cx="456182" cy="33817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87"/>
          <p:cNvSpPr txBox="1"/>
          <p:nvPr/>
        </p:nvSpPr>
        <p:spPr>
          <a:xfrm>
            <a:off x="5123938" y="3001054"/>
            <a:ext cx="1739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&lt;&lt;extend&gt;&gt;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37" name="TextBox 87"/>
          <p:cNvSpPr txBox="1"/>
          <p:nvPr/>
        </p:nvSpPr>
        <p:spPr>
          <a:xfrm>
            <a:off x="6790033" y="2687535"/>
            <a:ext cx="1739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&lt;&lt;extend&gt;&gt;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39" name="TextBox 87"/>
          <p:cNvSpPr txBox="1"/>
          <p:nvPr/>
        </p:nvSpPr>
        <p:spPr>
          <a:xfrm>
            <a:off x="7110743" y="3178361"/>
            <a:ext cx="1739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&lt;&lt;extend&gt;&gt;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40" name="TextBox 87"/>
          <p:cNvSpPr txBox="1"/>
          <p:nvPr/>
        </p:nvSpPr>
        <p:spPr>
          <a:xfrm>
            <a:off x="7501888" y="3824424"/>
            <a:ext cx="1739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&lt;&lt;extend&gt;&gt;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41" name="TextBox 87"/>
          <p:cNvSpPr txBox="1"/>
          <p:nvPr/>
        </p:nvSpPr>
        <p:spPr>
          <a:xfrm>
            <a:off x="7520191" y="4371795"/>
            <a:ext cx="1739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&lt;&lt;extend&gt;&gt;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42" name="TextBox 87"/>
          <p:cNvSpPr txBox="1"/>
          <p:nvPr/>
        </p:nvSpPr>
        <p:spPr>
          <a:xfrm>
            <a:off x="5732303" y="5049660"/>
            <a:ext cx="1739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&lt;&lt;extend&gt;&gt;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9" name="Title 1"/>
          <p:cNvSpPr txBox="1">
            <a:spLocks/>
          </p:cNvSpPr>
          <p:nvPr/>
        </p:nvSpPr>
        <p:spPr>
          <a:xfrm>
            <a:off x="1978745" y="723593"/>
            <a:ext cx="8911687" cy="804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 QUẢN TRỊ</a:t>
            </a:r>
            <a:endParaRPr lang="en-US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75846" y="-15071"/>
            <a:ext cx="1201615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I.Tổng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II.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sở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thuyết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III.Phân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tích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hệ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thống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IV.Giới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thiệu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hệ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thốngV.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luận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</a:t>
            </a: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52" y="1277641"/>
            <a:ext cx="11125201" cy="498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84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67286" y="723593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</a:rPr>
              <a:t>15/38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364566" y="6339512"/>
            <a:ext cx="9525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2800" dirty="0" err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hân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rã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danh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mục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cấu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endParaRPr lang="en-US" sz="28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8" name="Group 37"/>
          <p:cNvGrpSpPr>
            <a:grpSpLocks/>
          </p:cNvGrpSpPr>
          <p:nvPr/>
        </p:nvGrpSpPr>
        <p:grpSpPr bwMode="auto">
          <a:xfrm>
            <a:off x="1546202" y="1933661"/>
            <a:ext cx="8221253" cy="2125722"/>
            <a:chOff x="4577" y="4715"/>
            <a:chExt cx="4703" cy="2343"/>
          </a:xfrm>
        </p:grpSpPr>
        <p:grpSp>
          <p:nvGrpSpPr>
            <p:cNvPr id="39" name="Group 38"/>
            <p:cNvGrpSpPr>
              <a:grpSpLocks/>
            </p:cNvGrpSpPr>
            <p:nvPr/>
          </p:nvGrpSpPr>
          <p:grpSpPr bwMode="auto">
            <a:xfrm>
              <a:off x="4577" y="5879"/>
              <a:ext cx="615" cy="1079"/>
              <a:chOff x="3015" y="9240"/>
              <a:chExt cx="615" cy="1079"/>
            </a:xfrm>
          </p:grpSpPr>
          <p:sp>
            <p:nvSpPr>
              <p:cNvPr id="52" name="Oval 51"/>
              <p:cNvSpPr>
                <a:spLocks noChangeArrowheads="1"/>
              </p:cNvSpPr>
              <p:nvPr/>
            </p:nvSpPr>
            <p:spPr bwMode="auto">
              <a:xfrm>
                <a:off x="3015" y="9240"/>
                <a:ext cx="615" cy="49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cxnSp>
            <p:nvCxnSpPr>
              <p:cNvPr id="53" name="AutoShape 5"/>
              <p:cNvCxnSpPr>
                <a:cxnSpLocks noChangeShapeType="1"/>
              </p:cNvCxnSpPr>
              <p:nvPr/>
            </p:nvCxnSpPr>
            <p:spPr bwMode="auto">
              <a:xfrm>
                <a:off x="3322" y="9735"/>
                <a:ext cx="0" cy="336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54" name="AutoShape 6"/>
              <p:cNvCxnSpPr>
                <a:cxnSpLocks noChangeShapeType="1"/>
              </p:cNvCxnSpPr>
              <p:nvPr/>
            </p:nvCxnSpPr>
            <p:spPr bwMode="auto">
              <a:xfrm>
                <a:off x="3015" y="9841"/>
                <a:ext cx="615" cy="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55" name="AutoShape 7"/>
              <p:cNvCxnSpPr>
                <a:cxnSpLocks noChangeShapeType="1"/>
              </p:cNvCxnSpPr>
              <p:nvPr/>
            </p:nvCxnSpPr>
            <p:spPr bwMode="auto">
              <a:xfrm flipH="1">
                <a:off x="3074" y="10071"/>
                <a:ext cx="248" cy="248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56" name="AutoShape 8"/>
              <p:cNvCxnSpPr>
                <a:cxnSpLocks noChangeShapeType="1"/>
              </p:cNvCxnSpPr>
              <p:nvPr/>
            </p:nvCxnSpPr>
            <p:spPr bwMode="auto">
              <a:xfrm>
                <a:off x="3322" y="10071"/>
                <a:ext cx="221" cy="221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</p:grpSp>
        <p:sp>
          <p:nvSpPr>
            <p:cNvPr id="42" name="Oval 41"/>
            <p:cNvSpPr>
              <a:spLocks noChangeArrowheads="1"/>
            </p:cNvSpPr>
            <p:nvPr/>
          </p:nvSpPr>
          <p:spPr bwMode="auto">
            <a:xfrm>
              <a:off x="4884" y="4844"/>
              <a:ext cx="1473" cy="589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30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Đăng</a:t>
              </a:r>
              <a:r>
                <a:rPr lang="en-US" sz="30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30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nhập</a:t>
              </a:r>
              <a:endParaRPr kumimoji="0" lang="en-US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cxnSp>
          <p:nvCxnSpPr>
            <p:cNvPr id="43" name="AutoShape 15"/>
            <p:cNvCxnSpPr>
              <a:cxnSpLocks noChangeShapeType="1"/>
              <a:endCxn id="44" idx="2"/>
            </p:cNvCxnSpPr>
            <p:nvPr/>
          </p:nvCxnSpPr>
          <p:spPr bwMode="auto">
            <a:xfrm flipV="1">
              <a:off x="5192" y="6319"/>
              <a:ext cx="754" cy="8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sp>
          <p:nvSpPr>
            <p:cNvPr id="44" name="Oval 43"/>
            <p:cNvSpPr>
              <a:spLocks noChangeArrowheads="1"/>
            </p:cNvSpPr>
            <p:nvPr/>
          </p:nvSpPr>
          <p:spPr bwMode="auto">
            <a:xfrm>
              <a:off x="5946" y="5898"/>
              <a:ext cx="1283" cy="841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Quản</a:t>
              </a:r>
              <a:r>
                <a:rPr lang="en-US" sz="2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lý</a:t>
              </a:r>
              <a:r>
                <a:rPr lang="en-US" sz="2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danh</a:t>
              </a:r>
              <a:r>
                <a:rPr lang="en-US" sz="2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mục</a:t>
              </a:r>
              <a:endPara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5" name="Oval 44"/>
            <p:cNvSpPr>
              <a:spLocks noChangeArrowheads="1"/>
            </p:cNvSpPr>
            <p:nvPr/>
          </p:nvSpPr>
          <p:spPr bwMode="auto">
            <a:xfrm>
              <a:off x="8083" y="5208"/>
              <a:ext cx="856" cy="420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2800" dirty="0" err="1">
                  <a:latin typeface="Tahoma" pitchFamily="34" charset="0"/>
                  <a:ea typeface="Tahoma" pitchFamily="34" charset="0"/>
                  <a:cs typeface="Tahoma" pitchFamily="34" charset="0"/>
                </a:rPr>
                <a:t>T</a:t>
              </a: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hêm</a:t>
              </a:r>
              <a:endPara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6" name="Oval 45"/>
            <p:cNvSpPr>
              <a:spLocks noChangeArrowheads="1"/>
            </p:cNvSpPr>
            <p:nvPr/>
          </p:nvSpPr>
          <p:spPr bwMode="auto">
            <a:xfrm>
              <a:off x="8118" y="6362"/>
              <a:ext cx="1162" cy="696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Chỉnh</a:t>
              </a:r>
              <a:r>
                <a:rPr lang="en-US" sz="2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sửa</a:t>
              </a:r>
              <a:endPara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0" name="Oval 49"/>
            <p:cNvSpPr>
              <a:spLocks noChangeArrowheads="1"/>
            </p:cNvSpPr>
            <p:nvPr/>
          </p:nvSpPr>
          <p:spPr bwMode="auto">
            <a:xfrm>
              <a:off x="7165" y="4715"/>
              <a:ext cx="856" cy="703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Tìm</a:t>
              </a:r>
              <a:r>
                <a:rPr lang="en-US" sz="2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kiếm</a:t>
              </a:r>
              <a:endPara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57" name="TextBox 23"/>
          <p:cNvSpPr txBox="1"/>
          <p:nvPr/>
        </p:nvSpPr>
        <p:spPr>
          <a:xfrm>
            <a:off x="3949825" y="3214204"/>
            <a:ext cx="2926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Người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quản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trị</a:t>
            </a:r>
            <a:endParaRPr lang="en-US" sz="28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8" name="TextBox 87"/>
          <p:cNvSpPr txBox="1"/>
          <p:nvPr/>
        </p:nvSpPr>
        <p:spPr>
          <a:xfrm>
            <a:off x="3624039" y="3298595"/>
            <a:ext cx="1739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&lt;&lt;include&gt;&gt;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59" name="Straight Arrow Connector 58"/>
          <p:cNvCxnSpPr>
            <a:stCxn id="44" idx="1"/>
            <a:endCxn id="42" idx="4"/>
          </p:cNvCxnSpPr>
          <p:nvPr/>
        </p:nvCxnSpPr>
        <p:spPr>
          <a:xfrm flipH="1" flipV="1">
            <a:off x="3370331" y="2585077"/>
            <a:ext cx="897452" cy="533619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50" idx="3"/>
            <a:endCxn id="44" idx="0"/>
          </p:cNvCxnSpPr>
          <p:nvPr/>
        </p:nvCxnSpPr>
        <p:spPr>
          <a:xfrm flipH="1">
            <a:off x="5060731" y="2478063"/>
            <a:ext cx="1228657" cy="528893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45" idx="2"/>
            <a:endCxn id="44" idx="7"/>
          </p:cNvCxnSpPr>
          <p:nvPr/>
        </p:nvCxnSpPr>
        <p:spPr>
          <a:xfrm flipH="1">
            <a:off x="5853679" y="2571469"/>
            <a:ext cx="1821316" cy="54722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endCxn id="44" idx="6"/>
          </p:cNvCxnSpPr>
          <p:nvPr/>
        </p:nvCxnSpPr>
        <p:spPr>
          <a:xfrm flipH="1" flipV="1">
            <a:off x="6182129" y="3388461"/>
            <a:ext cx="2414986" cy="1692630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87"/>
          <p:cNvSpPr txBox="1"/>
          <p:nvPr/>
        </p:nvSpPr>
        <p:spPr>
          <a:xfrm>
            <a:off x="5669537" y="3096162"/>
            <a:ext cx="1739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&lt;&lt;extend&gt;&gt;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8" name="TextBox 87"/>
          <p:cNvSpPr txBox="1"/>
          <p:nvPr/>
        </p:nvSpPr>
        <p:spPr>
          <a:xfrm>
            <a:off x="7166865" y="3541961"/>
            <a:ext cx="1739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&lt;&lt;extend&gt;&gt;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9" name="TextBox 87"/>
          <p:cNvSpPr txBox="1"/>
          <p:nvPr/>
        </p:nvSpPr>
        <p:spPr>
          <a:xfrm>
            <a:off x="6199871" y="3490814"/>
            <a:ext cx="1739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&lt;&lt;extend&gt;&gt;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1978745" y="723593"/>
            <a:ext cx="8911687" cy="804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 QUẢN TRỊ</a:t>
            </a:r>
            <a:endParaRPr lang="en-US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75846" y="-15071"/>
            <a:ext cx="1201615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I.Tổng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II.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sở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thuyết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III.Phân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tích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hệ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thống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IV.Giới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thiệu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hệ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thốngV.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luận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</a:t>
            </a: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47" y="1502067"/>
            <a:ext cx="11014363" cy="483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1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/>
          <p:cNvSpPr txBox="1"/>
          <p:nvPr/>
        </p:nvSpPr>
        <p:spPr>
          <a:xfrm>
            <a:off x="267286" y="723593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</a:rPr>
              <a:t>16/38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299812" y="6339512"/>
            <a:ext cx="8567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Cán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CCCD</a:t>
            </a:r>
            <a:endParaRPr lang="en-US" sz="28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1978745" y="723593"/>
            <a:ext cx="8911687" cy="804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CÁN BỘ QUẢN LÝ CCCD</a:t>
            </a:r>
            <a:endParaRPr lang="en-US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75846" y="-15071"/>
            <a:ext cx="1201615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I.Tổng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II.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sở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thuyết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III.Phân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tích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hệ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thống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IV.Giới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thiệu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hệ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thốngV.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luận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</a:t>
            </a: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08" y="1528011"/>
            <a:ext cx="10515601" cy="458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1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267286" y="723593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</a:rPr>
              <a:t>16/38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928468" y="6339512"/>
            <a:ext cx="1057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2800" dirty="0" err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hân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rã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đơn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ký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CCCD</a:t>
            </a:r>
            <a:endParaRPr lang="en-US" sz="28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65" name="Group 64"/>
          <p:cNvGrpSpPr>
            <a:grpSpLocks/>
          </p:cNvGrpSpPr>
          <p:nvPr/>
        </p:nvGrpSpPr>
        <p:grpSpPr bwMode="auto">
          <a:xfrm>
            <a:off x="2104007" y="2684482"/>
            <a:ext cx="8426019" cy="2435498"/>
            <a:chOff x="4577" y="4233"/>
            <a:chExt cx="5156" cy="3264"/>
          </a:xfrm>
        </p:grpSpPr>
        <p:grpSp>
          <p:nvGrpSpPr>
            <p:cNvPr id="66" name="Group 65"/>
            <p:cNvGrpSpPr>
              <a:grpSpLocks/>
            </p:cNvGrpSpPr>
            <p:nvPr/>
          </p:nvGrpSpPr>
          <p:grpSpPr bwMode="auto">
            <a:xfrm>
              <a:off x="4577" y="5879"/>
              <a:ext cx="615" cy="1079"/>
              <a:chOff x="3015" y="9240"/>
              <a:chExt cx="615" cy="1079"/>
            </a:xfrm>
          </p:grpSpPr>
          <p:sp>
            <p:nvSpPr>
              <p:cNvPr id="73" name="Oval 72"/>
              <p:cNvSpPr>
                <a:spLocks noChangeArrowheads="1"/>
              </p:cNvSpPr>
              <p:nvPr/>
            </p:nvSpPr>
            <p:spPr bwMode="auto">
              <a:xfrm>
                <a:off x="3015" y="9240"/>
                <a:ext cx="615" cy="49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cxnSp>
            <p:nvCxnSpPr>
              <p:cNvPr id="74" name="AutoShape 5"/>
              <p:cNvCxnSpPr>
                <a:cxnSpLocks noChangeShapeType="1"/>
              </p:cNvCxnSpPr>
              <p:nvPr/>
            </p:nvCxnSpPr>
            <p:spPr bwMode="auto">
              <a:xfrm>
                <a:off x="3322" y="9735"/>
                <a:ext cx="0" cy="336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75" name="AutoShape 6"/>
              <p:cNvCxnSpPr>
                <a:cxnSpLocks noChangeShapeType="1"/>
              </p:cNvCxnSpPr>
              <p:nvPr/>
            </p:nvCxnSpPr>
            <p:spPr bwMode="auto">
              <a:xfrm>
                <a:off x="3015" y="9841"/>
                <a:ext cx="615" cy="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76" name="AutoShape 7"/>
              <p:cNvCxnSpPr>
                <a:cxnSpLocks noChangeShapeType="1"/>
              </p:cNvCxnSpPr>
              <p:nvPr/>
            </p:nvCxnSpPr>
            <p:spPr bwMode="auto">
              <a:xfrm flipH="1">
                <a:off x="3074" y="10071"/>
                <a:ext cx="248" cy="248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77" name="AutoShape 8"/>
              <p:cNvCxnSpPr>
                <a:cxnSpLocks noChangeShapeType="1"/>
              </p:cNvCxnSpPr>
              <p:nvPr/>
            </p:nvCxnSpPr>
            <p:spPr bwMode="auto">
              <a:xfrm>
                <a:off x="3322" y="10071"/>
                <a:ext cx="221" cy="221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</p:grpSp>
        <p:sp>
          <p:nvSpPr>
            <p:cNvPr id="67" name="Oval 66"/>
            <p:cNvSpPr>
              <a:spLocks noChangeArrowheads="1"/>
            </p:cNvSpPr>
            <p:nvPr/>
          </p:nvSpPr>
          <p:spPr bwMode="auto">
            <a:xfrm>
              <a:off x="4884" y="4844"/>
              <a:ext cx="1473" cy="589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Đăng</a:t>
              </a:r>
              <a:r>
                <a:rPr lang="en-US" sz="2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nhập</a:t>
              </a:r>
              <a:endPara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cxnSp>
          <p:nvCxnSpPr>
            <p:cNvPr id="68" name="AutoShape 15"/>
            <p:cNvCxnSpPr>
              <a:cxnSpLocks noChangeShapeType="1"/>
              <a:endCxn id="69" idx="2"/>
            </p:cNvCxnSpPr>
            <p:nvPr/>
          </p:nvCxnSpPr>
          <p:spPr bwMode="auto">
            <a:xfrm>
              <a:off x="5268" y="6183"/>
              <a:ext cx="754" cy="1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sp>
          <p:nvSpPr>
            <p:cNvPr id="69" name="Oval 68"/>
            <p:cNvSpPr>
              <a:spLocks noChangeArrowheads="1"/>
            </p:cNvSpPr>
            <p:nvPr/>
          </p:nvSpPr>
          <p:spPr bwMode="auto">
            <a:xfrm>
              <a:off x="6022" y="5677"/>
              <a:ext cx="1337" cy="1033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24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Quản</a:t>
              </a:r>
              <a:r>
                <a:rPr lang="en-US" sz="24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24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lý</a:t>
              </a:r>
              <a:r>
                <a:rPr lang="en-US" sz="24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24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đơn</a:t>
              </a:r>
              <a:r>
                <a:rPr lang="en-US" sz="24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24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đăng</a:t>
              </a:r>
              <a:r>
                <a:rPr lang="en-US" sz="24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24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ký</a:t>
              </a:r>
              <a:r>
                <a:rPr lang="en-US" sz="24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CCCD</a:t>
              </a: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0" name="Oval 69"/>
            <p:cNvSpPr>
              <a:spLocks noChangeArrowheads="1"/>
            </p:cNvSpPr>
            <p:nvPr/>
          </p:nvSpPr>
          <p:spPr bwMode="auto">
            <a:xfrm>
              <a:off x="8484" y="4913"/>
              <a:ext cx="1142" cy="818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Xem</a:t>
              </a:r>
              <a:r>
                <a:rPr lang="en-US" sz="2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thông</a:t>
              </a:r>
              <a:r>
                <a:rPr lang="en-US" sz="2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tin</a:t>
              </a:r>
              <a:endPara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1" name="Oval 70"/>
            <p:cNvSpPr>
              <a:spLocks noChangeArrowheads="1"/>
            </p:cNvSpPr>
            <p:nvPr/>
          </p:nvSpPr>
          <p:spPr bwMode="auto">
            <a:xfrm>
              <a:off x="8528" y="5765"/>
              <a:ext cx="1205" cy="569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Cập</a:t>
              </a:r>
              <a:r>
                <a:rPr lang="en-US" sz="2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nhật</a:t>
              </a:r>
              <a:endPara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2" name="Oval 71"/>
            <p:cNvSpPr>
              <a:spLocks noChangeArrowheads="1"/>
            </p:cNvSpPr>
            <p:nvPr/>
          </p:nvSpPr>
          <p:spPr bwMode="auto">
            <a:xfrm>
              <a:off x="7968" y="4233"/>
              <a:ext cx="1049" cy="703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Tìm</a:t>
              </a:r>
              <a:r>
                <a:rPr lang="en-US" sz="2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kiếm</a:t>
              </a:r>
              <a:endPara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94" name="Oval 93"/>
            <p:cNvSpPr>
              <a:spLocks noChangeArrowheads="1"/>
            </p:cNvSpPr>
            <p:nvPr/>
          </p:nvSpPr>
          <p:spPr bwMode="auto">
            <a:xfrm>
              <a:off x="8481" y="6425"/>
              <a:ext cx="1205" cy="569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2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In </a:t>
              </a: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đơn</a:t>
              </a:r>
              <a:endPara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99" name="Oval 98"/>
            <p:cNvSpPr>
              <a:spLocks noChangeArrowheads="1"/>
            </p:cNvSpPr>
            <p:nvPr/>
          </p:nvSpPr>
          <p:spPr bwMode="auto">
            <a:xfrm>
              <a:off x="7673" y="6223"/>
              <a:ext cx="1205" cy="654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24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Xác</a:t>
              </a:r>
              <a:r>
                <a:rPr lang="en-US" sz="24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24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nhận</a:t>
              </a:r>
              <a:r>
                <a:rPr lang="en-US" sz="24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24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đơn</a:t>
              </a: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10" name="Oval 109"/>
            <p:cNvSpPr>
              <a:spLocks noChangeArrowheads="1"/>
            </p:cNvSpPr>
            <p:nvPr/>
          </p:nvSpPr>
          <p:spPr bwMode="auto">
            <a:xfrm>
              <a:off x="6643" y="4455"/>
              <a:ext cx="1049" cy="703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Thống</a:t>
              </a:r>
              <a:r>
                <a:rPr lang="en-US" sz="2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kê</a:t>
              </a:r>
              <a:r>
                <a:rPr lang="en-US" sz="2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đơn</a:t>
              </a:r>
              <a:endPara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27" name="Oval 126"/>
            <p:cNvSpPr>
              <a:spLocks noChangeArrowheads="1"/>
            </p:cNvSpPr>
            <p:nvPr/>
          </p:nvSpPr>
          <p:spPr bwMode="auto">
            <a:xfrm>
              <a:off x="6437" y="6928"/>
              <a:ext cx="1120" cy="569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24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Duyệt</a:t>
              </a:r>
              <a:r>
                <a:rPr lang="en-US" sz="24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24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đơn</a:t>
              </a: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78" name="TextBox 23"/>
          <p:cNvSpPr txBox="1"/>
          <p:nvPr/>
        </p:nvSpPr>
        <p:spPr>
          <a:xfrm>
            <a:off x="2442507" y="3376688"/>
            <a:ext cx="29260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Cán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bộ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quản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lý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CCCD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9" name="TextBox 87"/>
          <p:cNvSpPr txBox="1"/>
          <p:nvPr/>
        </p:nvSpPr>
        <p:spPr>
          <a:xfrm>
            <a:off x="3624039" y="3298595"/>
            <a:ext cx="1739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&lt;&lt;include&gt;&gt;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80" name="Straight Arrow Connector 79"/>
          <p:cNvCxnSpPr>
            <a:stCxn id="69" idx="1"/>
            <a:endCxn id="67" idx="4"/>
          </p:cNvCxnSpPr>
          <p:nvPr/>
        </p:nvCxnSpPr>
        <p:spPr>
          <a:xfrm flipH="1" flipV="1">
            <a:off x="3809312" y="3579886"/>
            <a:ext cx="976115" cy="294945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2" idx="3"/>
            <a:endCxn id="69" idx="7"/>
          </p:cNvCxnSpPr>
          <p:nvPr/>
        </p:nvCxnSpPr>
        <p:spPr>
          <a:xfrm flipH="1">
            <a:off x="6330418" y="3132219"/>
            <a:ext cx="1566268" cy="742612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0" idx="3"/>
            <a:endCxn id="69" idx="7"/>
          </p:cNvCxnSpPr>
          <p:nvPr/>
        </p:nvCxnSpPr>
        <p:spPr>
          <a:xfrm flipH="1">
            <a:off x="6330418" y="3712858"/>
            <a:ext cx="2431782" cy="161973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71" idx="2"/>
            <a:endCxn id="69" idx="6"/>
          </p:cNvCxnSpPr>
          <p:nvPr/>
        </p:nvCxnSpPr>
        <p:spPr>
          <a:xfrm flipH="1">
            <a:off x="6650396" y="4039900"/>
            <a:ext cx="1910399" cy="107448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7"/>
          <p:cNvSpPr txBox="1"/>
          <p:nvPr/>
        </p:nvSpPr>
        <p:spPr>
          <a:xfrm>
            <a:off x="7891621" y="2109083"/>
            <a:ext cx="1739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&lt;&lt;extend&gt;&gt;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5" name="TextBox 87"/>
          <p:cNvSpPr txBox="1"/>
          <p:nvPr/>
        </p:nvSpPr>
        <p:spPr>
          <a:xfrm>
            <a:off x="7219385" y="3330322"/>
            <a:ext cx="1739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&lt;&lt;extend&gt;&gt;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6" name="TextBox 87"/>
          <p:cNvSpPr txBox="1"/>
          <p:nvPr/>
        </p:nvSpPr>
        <p:spPr>
          <a:xfrm>
            <a:off x="7360352" y="4195320"/>
            <a:ext cx="1909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&lt;&lt;extend&gt;&gt;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95" name="Straight Arrow Connector 94"/>
          <p:cNvCxnSpPr>
            <a:stCxn id="94" idx="2"/>
            <a:endCxn id="69" idx="6"/>
          </p:cNvCxnSpPr>
          <p:nvPr/>
        </p:nvCxnSpPr>
        <p:spPr>
          <a:xfrm flipH="1" flipV="1">
            <a:off x="6650396" y="4147348"/>
            <a:ext cx="1833591" cy="38502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87"/>
          <p:cNvSpPr txBox="1"/>
          <p:nvPr/>
        </p:nvSpPr>
        <p:spPr>
          <a:xfrm>
            <a:off x="7503592" y="4839414"/>
            <a:ext cx="1909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&lt;&lt;extend&gt;&gt;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100" name="Straight Arrow Connector 99"/>
          <p:cNvCxnSpPr>
            <a:stCxn id="99" idx="1"/>
            <a:endCxn id="69" idx="5"/>
          </p:cNvCxnSpPr>
          <p:nvPr/>
        </p:nvCxnSpPr>
        <p:spPr>
          <a:xfrm flipH="1">
            <a:off x="6330418" y="4240825"/>
            <a:ext cx="1121510" cy="179039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87"/>
          <p:cNvSpPr txBox="1"/>
          <p:nvPr/>
        </p:nvSpPr>
        <p:spPr>
          <a:xfrm>
            <a:off x="6198935" y="3522810"/>
            <a:ext cx="1909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&lt;&lt;extend&gt;&gt;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112" name="Straight Arrow Connector 111"/>
          <p:cNvCxnSpPr>
            <a:stCxn id="110" idx="4"/>
            <a:endCxn id="69" idx="0"/>
          </p:cNvCxnSpPr>
          <p:nvPr/>
        </p:nvCxnSpPr>
        <p:spPr>
          <a:xfrm flipH="1">
            <a:off x="5557923" y="3374689"/>
            <a:ext cx="779522" cy="387262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87"/>
          <p:cNvSpPr txBox="1"/>
          <p:nvPr/>
        </p:nvSpPr>
        <p:spPr>
          <a:xfrm>
            <a:off x="5275633" y="2807500"/>
            <a:ext cx="1739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&lt;&lt;extend&gt;&gt;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8" name="TextBox 87"/>
          <p:cNvSpPr txBox="1"/>
          <p:nvPr/>
        </p:nvSpPr>
        <p:spPr>
          <a:xfrm>
            <a:off x="4407222" y="3965521"/>
            <a:ext cx="1909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&lt;&lt;extend&gt;&gt;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129" name="Straight Arrow Connector 128"/>
          <p:cNvCxnSpPr>
            <a:endCxn id="69" idx="4"/>
          </p:cNvCxnSpPr>
          <p:nvPr/>
        </p:nvCxnSpPr>
        <p:spPr>
          <a:xfrm flipH="1" flipV="1">
            <a:off x="5557923" y="4532744"/>
            <a:ext cx="707324" cy="89228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1"/>
          <p:cNvSpPr txBox="1">
            <a:spLocks/>
          </p:cNvSpPr>
          <p:nvPr/>
        </p:nvSpPr>
        <p:spPr>
          <a:xfrm>
            <a:off x="1978745" y="723593"/>
            <a:ext cx="8911687" cy="804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CÁN BỘ QUẢN LÝ CCCD</a:t>
            </a:r>
            <a:endParaRPr lang="en-US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75846" y="-15071"/>
            <a:ext cx="1201615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I.Tổng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II.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sở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thuyết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III.Phân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tích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hệ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thống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IV.Giới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thiệu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hệ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thốngV.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luận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</a:t>
            </a: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35" y="1579718"/>
            <a:ext cx="10576144" cy="462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298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67286" y="723593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</a:rPr>
              <a:t>17/38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69478" y="6339512"/>
            <a:ext cx="8897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2800" dirty="0" err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hân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rã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CCCD</a:t>
            </a:r>
            <a:endParaRPr lang="en-US" sz="28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3366654" y="1960481"/>
            <a:ext cx="7106189" cy="2740119"/>
            <a:chOff x="4577" y="4732"/>
            <a:chExt cx="4483" cy="2226"/>
          </a:xfrm>
        </p:grpSpPr>
        <p:grpSp>
          <p:nvGrpSpPr>
            <p:cNvPr id="16" name="Group 15"/>
            <p:cNvGrpSpPr>
              <a:grpSpLocks/>
            </p:cNvGrpSpPr>
            <p:nvPr/>
          </p:nvGrpSpPr>
          <p:grpSpPr bwMode="auto">
            <a:xfrm>
              <a:off x="4577" y="5879"/>
              <a:ext cx="615" cy="1079"/>
              <a:chOff x="3015" y="9240"/>
              <a:chExt cx="615" cy="1079"/>
            </a:xfrm>
          </p:grpSpPr>
          <p:sp>
            <p:nvSpPr>
              <p:cNvPr id="23" name="Oval 22"/>
              <p:cNvSpPr>
                <a:spLocks noChangeArrowheads="1"/>
              </p:cNvSpPr>
              <p:nvPr/>
            </p:nvSpPr>
            <p:spPr bwMode="auto">
              <a:xfrm>
                <a:off x="3015" y="9240"/>
                <a:ext cx="615" cy="49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cxnSp>
            <p:nvCxnSpPr>
              <p:cNvPr id="24" name="AutoShape 5"/>
              <p:cNvCxnSpPr>
                <a:cxnSpLocks noChangeShapeType="1"/>
              </p:cNvCxnSpPr>
              <p:nvPr/>
            </p:nvCxnSpPr>
            <p:spPr bwMode="auto">
              <a:xfrm>
                <a:off x="3322" y="9735"/>
                <a:ext cx="0" cy="336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5" name="AutoShape 6"/>
              <p:cNvCxnSpPr>
                <a:cxnSpLocks noChangeShapeType="1"/>
              </p:cNvCxnSpPr>
              <p:nvPr/>
            </p:nvCxnSpPr>
            <p:spPr bwMode="auto">
              <a:xfrm>
                <a:off x="3015" y="9841"/>
                <a:ext cx="615" cy="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6" name="AutoShape 7"/>
              <p:cNvCxnSpPr>
                <a:cxnSpLocks noChangeShapeType="1"/>
              </p:cNvCxnSpPr>
              <p:nvPr/>
            </p:nvCxnSpPr>
            <p:spPr bwMode="auto">
              <a:xfrm flipH="1">
                <a:off x="3074" y="10071"/>
                <a:ext cx="248" cy="248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7" name="AutoShape 8"/>
              <p:cNvCxnSpPr>
                <a:cxnSpLocks noChangeShapeType="1"/>
              </p:cNvCxnSpPr>
              <p:nvPr/>
            </p:nvCxnSpPr>
            <p:spPr bwMode="auto">
              <a:xfrm>
                <a:off x="3322" y="10071"/>
                <a:ext cx="221" cy="221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</p:grp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4884" y="4844"/>
              <a:ext cx="1473" cy="589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30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Đăng</a:t>
              </a:r>
              <a:r>
                <a:rPr lang="en-US" sz="30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30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nhập</a:t>
              </a:r>
              <a:endParaRPr kumimoji="0" lang="en-US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cxnSp>
          <p:nvCxnSpPr>
            <p:cNvPr id="18" name="AutoShape 15"/>
            <p:cNvCxnSpPr>
              <a:cxnSpLocks noChangeShapeType="1"/>
              <a:endCxn id="19" idx="2"/>
            </p:cNvCxnSpPr>
            <p:nvPr/>
          </p:nvCxnSpPr>
          <p:spPr bwMode="auto">
            <a:xfrm flipV="1">
              <a:off x="5192" y="6319"/>
              <a:ext cx="754" cy="8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5946" y="5898"/>
              <a:ext cx="1283" cy="841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Quản</a:t>
              </a:r>
              <a:r>
                <a:rPr lang="en-US" sz="2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lý</a:t>
              </a:r>
              <a:r>
                <a:rPr lang="en-US" sz="2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CCCD</a:t>
              </a:r>
              <a:endPara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7918" y="4762"/>
              <a:ext cx="1142" cy="818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Xem</a:t>
              </a:r>
              <a:r>
                <a:rPr lang="en-US" sz="2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thông</a:t>
              </a:r>
              <a:r>
                <a:rPr lang="en-US" sz="2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tin</a:t>
              </a:r>
              <a:endPara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8118" y="6362"/>
              <a:ext cx="942" cy="569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Nhập</a:t>
              </a:r>
              <a:endPara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6625" y="4732"/>
              <a:ext cx="1049" cy="703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Tìm</a:t>
              </a:r>
              <a:r>
                <a:rPr lang="en-US" sz="2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kiếm</a:t>
              </a:r>
              <a:endPara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28" name="TextBox 23"/>
          <p:cNvSpPr txBox="1"/>
          <p:nvPr/>
        </p:nvSpPr>
        <p:spPr>
          <a:xfrm>
            <a:off x="2981633" y="4018479"/>
            <a:ext cx="29260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Cán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bộ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quản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lý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CCCD</a:t>
            </a:r>
            <a:endParaRPr lang="en-US" sz="28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9" name="TextBox 87"/>
          <p:cNvSpPr txBox="1"/>
          <p:nvPr/>
        </p:nvSpPr>
        <p:spPr>
          <a:xfrm>
            <a:off x="3624039" y="3298595"/>
            <a:ext cx="1739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&lt;&lt;include&gt;&gt;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30" name="Straight Arrow Connector 29"/>
          <p:cNvCxnSpPr>
            <a:stCxn id="19" idx="1"/>
            <a:endCxn id="17" idx="4"/>
          </p:cNvCxnSpPr>
          <p:nvPr/>
        </p:nvCxnSpPr>
        <p:spPr>
          <a:xfrm flipH="1" flipV="1">
            <a:off x="5020749" y="2823385"/>
            <a:ext cx="813798" cy="724003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2" idx="3"/>
            <a:endCxn id="19" idx="0"/>
          </p:cNvCxnSpPr>
          <p:nvPr/>
        </p:nvCxnSpPr>
        <p:spPr>
          <a:xfrm flipH="1">
            <a:off x="6553581" y="2699117"/>
            <a:ext cx="302956" cy="69666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3"/>
            <a:endCxn id="19" idx="7"/>
          </p:cNvCxnSpPr>
          <p:nvPr/>
        </p:nvCxnSpPr>
        <p:spPr>
          <a:xfrm flipH="1">
            <a:off x="7272615" y="2856875"/>
            <a:ext cx="1655098" cy="690513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19" idx="6"/>
          </p:cNvCxnSpPr>
          <p:nvPr/>
        </p:nvCxnSpPr>
        <p:spPr>
          <a:xfrm flipH="1" flipV="1">
            <a:off x="7570449" y="3913400"/>
            <a:ext cx="1026666" cy="1167691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87"/>
          <p:cNvSpPr txBox="1"/>
          <p:nvPr/>
        </p:nvSpPr>
        <p:spPr>
          <a:xfrm>
            <a:off x="5321333" y="3081668"/>
            <a:ext cx="1739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&lt;&lt;extend&gt;&gt;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5" name="TextBox 87"/>
          <p:cNvSpPr txBox="1"/>
          <p:nvPr/>
        </p:nvSpPr>
        <p:spPr>
          <a:xfrm>
            <a:off x="7219385" y="3330322"/>
            <a:ext cx="1739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&lt;&lt;extend&gt;&gt;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6" name="TextBox 87"/>
          <p:cNvSpPr txBox="1"/>
          <p:nvPr/>
        </p:nvSpPr>
        <p:spPr>
          <a:xfrm>
            <a:off x="6934378" y="4700600"/>
            <a:ext cx="1739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&lt;&lt;extend&gt;&gt;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1978745" y="723593"/>
            <a:ext cx="9594597" cy="804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CÁN BỘ QUẢN LÝ CCCD</a:t>
            </a:r>
            <a:endParaRPr lang="en-US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75846" y="-15071"/>
            <a:ext cx="1201615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I.Tổng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II.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sở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thuyết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III.Phân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tích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hệ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thống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IV.Giới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thiệu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hệ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thốngV.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luận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</a:t>
            </a: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06" y="1497878"/>
            <a:ext cx="10778836" cy="483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00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937404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NỘI DUNG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Block Arc 6"/>
          <p:cNvSpPr/>
          <p:nvPr/>
        </p:nvSpPr>
        <p:spPr>
          <a:xfrm>
            <a:off x="-1681830" y="1478342"/>
            <a:ext cx="5088768" cy="5088768"/>
          </a:xfrm>
          <a:prstGeom prst="blockArc">
            <a:avLst>
              <a:gd name="adj1" fmla="val 18900000"/>
              <a:gd name="adj2" fmla="val 2700000"/>
              <a:gd name="adj3" fmla="val 424"/>
            </a:avLst>
          </a:prstGeom>
        </p:spPr>
        <p:style>
          <a:lnRef idx="2">
            <a:schemeClr val="dk2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reeform 10"/>
          <p:cNvSpPr/>
          <p:nvPr/>
        </p:nvSpPr>
        <p:spPr>
          <a:xfrm>
            <a:off x="2947346" y="2369665"/>
            <a:ext cx="8506593" cy="472432"/>
          </a:xfrm>
          <a:custGeom>
            <a:avLst/>
            <a:gdLst>
              <a:gd name="connsiteX0" fmla="*/ 0 w 8506593"/>
              <a:gd name="connsiteY0" fmla="*/ 0 h 472432"/>
              <a:gd name="connsiteX1" fmla="*/ 8506593 w 8506593"/>
              <a:gd name="connsiteY1" fmla="*/ 0 h 472432"/>
              <a:gd name="connsiteX2" fmla="*/ 8506593 w 8506593"/>
              <a:gd name="connsiteY2" fmla="*/ 472432 h 472432"/>
              <a:gd name="connsiteX3" fmla="*/ 0 w 8506593"/>
              <a:gd name="connsiteY3" fmla="*/ 472432 h 472432"/>
              <a:gd name="connsiteX4" fmla="*/ 0 w 8506593"/>
              <a:gd name="connsiteY4" fmla="*/ 0 h 47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06593" h="472432">
                <a:moveTo>
                  <a:pt x="0" y="0"/>
                </a:moveTo>
                <a:lnTo>
                  <a:pt x="8506593" y="0"/>
                </a:lnTo>
                <a:lnTo>
                  <a:pt x="8506593" y="472432"/>
                </a:lnTo>
                <a:lnTo>
                  <a:pt x="0" y="47243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4993" tIns="76200" rIns="76200" bIns="76200" numCol="1" spcCol="1270" anchor="ctr" anchorCtr="0">
            <a:noAutofit/>
          </a:bodyPr>
          <a:lstStyle/>
          <a:p>
            <a:pPr lvl="0" algn="l" defTabSz="13335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000" kern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TỔNG QUAN</a:t>
            </a:r>
          </a:p>
        </p:txBody>
      </p:sp>
      <p:sp>
        <p:nvSpPr>
          <p:cNvPr id="13" name="Oval 12"/>
          <p:cNvSpPr/>
          <p:nvPr/>
        </p:nvSpPr>
        <p:spPr>
          <a:xfrm>
            <a:off x="2652075" y="2310611"/>
            <a:ext cx="590540" cy="590540"/>
          </a:xfrm>
          <a:prstGeom prst="ellipse">
            <a:avLst/>
          </a:prstGeom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eform 13"/>
          <p:cNvSpPr/>
          <p:nvPr/>
        </p:nvSpPr>
        <p:spPr>
          <a:xfrm>
            <a:off x="3285877" y="3078086"/>
            <a:ext cx="8168062" cy="472432"/>
          </a:xfrm>
          <a:custGeom>
            <a:avLst/>
            <a:gdLst>
              <a:gd name="connsiteX0" fmla="*/ 0 w 8168062"/>
              <a:gd name="connsiteY0" fmla="*/ 0 h 472432"/>
              <a:gd name="connsiteX1" fmla="*/ 8168062 w 8168062"/>
              <a:gd name="connsiteY1" fmla="*/ 0 h 472432"/>
              <a:gd name="connsiteX2" fmla="*/ 8168062 w 8168062"/>
              <a:gd name="connsiteY2" fmla="*/ 472432 h 472432"/>
              <a:gd name="connsiteX3" fmla="*/ 0 w 8168062"/>
              <a:gd name="connsiteY3" fmla="*/ 472432 h 472432"/>
              <a:gd name="connsiteX4" fmla="*/ 0 w 8168062"/>
              <a:gd name="connsiteY4" fmla="*/ 0 h 47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8062" h="472432">
                <a:moveTo>
                  <a:pt x="0" y="0"/>
                </a:moveTo>
                <a:lnTo>
                  <a:pt x="8168062" y="0"/>
                </a:lnTo>
                <a:lnTo>
                  <a:pt x="8168062" y="472432"/>
                </a:lnTo>
                <a:lnTo>
                  <a:pt x="0" y="47243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4993" tIns="76200" rIns="76200" bIns="76200" numCol="1" spcCol="1270" anchor="ctr" anchorCtr="0">
            <a:noAutofit/>
          </a:bodyPr>
          <a:lstStyle/>
          <a:p>
            <a:pPr lvl="0" algn="l" defTabSz="13335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000" kern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 SỞ LÝ THUYẾT</a:t>
            </a:r>
            <a:endParaRPr lang="en-US" sz="3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990607" y="3019032"/>
            <a:ext cx="590540" cy="590540"/>
          </a:xfrm>
          <a:prstGeom prst="ellipse">
            <a:avLst/>
          </a:prstGeom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eform 15"/>
          <p:cNvSpPr/>
          <p:nvPr/>
        </p:nvSpPr>
        <p:spPr>
          <a:xfrm>
            <a:off x="3389779" y="3786508"/>
            <a:ext cx="8064160" cy="472432"/>
          </a:xfrm>
          <a:custGeom>
            <a:avLst/>
            <a:gdLst>
              <a:gd name="connsiteX0" fmla="*/ 0 w 8064160"/>
              <a:gd name="connsiteY0" fmla="*/ 0 h 472432"/>
              <a:gd name="connsiteX1" fmla="*/ 8064160 w 8064160"/>
              <a:gd name="connsiteY1" fmla="*/ 0 h 472432"/>
              <a:gd name="connsiteX2" fmla="*/ 8064160 w 8064160"/>
              <a:gd name="connsiteY2" fmla="*/ 472432 h 472432"/>
              <a:gd name="connsiteX3" fmla="*/ 0 w 8064160"/>
              <a:gd name="connsiteY3" fmla="*/ 472432 h 472432"/>
              <a:gd name="connsiteX4" fmla="*/ 0 w 8064160"/>
              <a:gd name="connsiteY4" fmla="*/ 0 h 47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4160" h="472432">
                <a:moveTo>
                  <a:pt x="0" y="0"/>
                </a:moveTo>
                <a:lnTo>
                  <a:pt x="8064160" y="0"/>
                </a:lnTo>
                <a:lnTo>
                  <a:pt x="8064160" y="472432"/>
                </a:lnTo>
                <a:lnTo>
                  <a:pt x="0" y="47243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4993" tIns="76200" rIns="76200" bIns="76200" numCol="1" spcCol="1270" anchor="ctr" anchorCtr="0">
            <a:noAutofit/>
          </a:bodyPr>
          <a:lstStyle/>
          <a:p>
            <a:pPr lvl="0" algn="l" defTabSz="13335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PHÂN TÍCH HỆ THỐNG</a:t>
            </a:r>
            <a:endParaRPr lang="en-US" sz="3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3094509" y="3727454"/>
            <a:ext cx="590540" cy="590540"/>
          </a:xfrm>
          <a:prstGeom prst="ellipse">
            <a:avLst/>
          </a:prstGeom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Freeform 17"/>
          <p:cNvSpPr/>
          <p:nvPr/>
        </p:nvSpPr>
        <p:spPr>
          <a:xfrm>
            <a:off x="3285877" y="4506382"/>
            <a:ext cx="8168062" cy="472432"/>
          </a:xfrm>
          <a:custGeom>
            <a:avLst/>
            <a:gdLst>
              <a:gd name="connsiteX0" fmla="*/ 0 w 8168062"/>
              <a:gd name="connsiteY0" fmla="*/ 0 h 472432"/>
              <a:gd name="connsiteX1" fmla="*/ 8168062 w 8168062"/>
              <a:gd name="connsiteY1" fmla="*/ 0 h 472432"/>
              <a:gd name="connsiteX2" fmla="*/ 8168062 w 8168062"/>
              <a:gd name="connsiteY2" fmla="*/ 472432 h 472432"/>
              <a:gd name="connsiteX3" fmla="*/ 0 w 8168062"/>
              <a:gd name="connsiteY3" fmla="*/ 472432 h 472432"/>
              <a:gd name="connsiteX4" fmla="*/ 0 w 8168062"/>
              <a:gd name="connsiteY4" fmla="*/ 0 h 47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8062" h="472432">
                <a:moveTo>
                  <a:pt x="0" y="0"/>
                </a:moveTo>
                <a:lnTo>
                  <a:pt x="8168062" y="0"/>
                </a:lnTo>
                <a:lnTo>
                  <a:pt x="8168062" y="472432"/>
                </a:lnTo>
                <a:lnTo>
                  <a:pt x="0" y="47243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4993" tIns="76200" rIns="76200" bIns="76200" numCol="1" spcCol="1270" anchor="ctr" anchorCtr="0">
            <a:noAutofit/>
          </a:bodyPr>
          <a:lstStyle/>
          <a:p>
            <a:pPr lvl="0" algn="l" defTabSz="13335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000" kern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GIỚI THIỆU HỆ THỐNG</a:t>
            </a:r>
            <a:endParaRPr lang="en-US" sz="3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2990607" y="4435876"/>
            <a:ext cx="590540" cy="590540"/>
          </a:xfrm>
          <a:prstGeom prst="ellipse">
            <a:avLst/>
          </a:prstGeom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Freeform 19"/>
          <p:cNvSpPr/>
          <p:nvPr/>
        </p:nvSpPr>
        <p:spPr>
          <a:xfrm>
            <a:off x="2947346" y="5203352"/>
            <a:ext cx="8506593" cy="472432"/>
          </a:xfrm>
          <a:custGeom>
            <a:avLst/>
            <a:gdLst>
              <a:gd name="connsiteX0" fmla="*/ 0 w 8506593"/>
              <a:gd name="connsiteY0" fmla="*/ 0 h 472432"/>
              <a:gd name="connsiteX1" fmla="*/ 8506593 w 8506593"/>
              <a:gd name="connsiteY1" fmla="*/ 0 h 472432"/>
              <a:gd name="connsiteX2" fmla="*/ 8506593 w 8506593"/>
              <a:gd name="connsiteY2" fmla="*/ 472432 h 472432"/>
              <a:gd name="connsiteX3" fmla="*/ 0 w 8506593"/>
              <a:gd name="connsiteY3" fmla="*/ 472432 h 472432"/>
              <a:gd name="connsiteX4" fmla="*/ 0 w 8506593"/>
              <a:gd name="connsiteY4" fmla="*/ 0 h 47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06593" h="472432">
                <a:moveTo>
                  <a:pt x="0" y="0"/>
                </a:moveTo>
                <a:lnTo>
                  <a:pt x="8506593" y="0"/>
                </a:lnTo>
                <a:lnTo>
                  <a:pt x="8506593" y="472432"/>
                </a:lnTo>
                <a:lnTo>
                  <a:pt x="0" y="47243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4993" tIns="76200" rIns="76200" bIns="76200" numCol="1" spcCol="1270" anchor="ctr" anchorCtr="0">
            <a:noAutofit/>
          </a:bodyPr>
          <a:lstStyle/>
          <a:p>
            <a:pPr lvl="0" algn="l" defTabSz="13335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000" kern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 LUẬN VÀ HƯỚNG PHÁT TRIỂN</a:t>
            </a:r>
            <a:endParaRPr lang="en-US" sz="3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2652075" y="5144298"/>
            <a:ext cx="590540" cy="590540"/>
          </a:xfrm>
          <a:prstGeom prst="ellipse">
            <a:avLst/>
          </a:prstGeom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TextBox 4"/>
          <p:cNvSpPr txBox="1"/>
          <p:nvPr/>
        </p:nvSpPr>
        <p:spPr>
          <a:xfrm>
            <a:off x="2812783" y="2276378"/>
            <a:ext cx="309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>I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80067" y="2994073"/>
            <a:ext cx="461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>II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08203" y="3699559"/>
            <a:ext cx="587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>III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53454" y="4414664"/>
            <a:ext cx="718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>IV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12783" y="5151120"/>
            <a:ext cx="309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V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7286" y="723593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</a:rPr>
              <a:t>2/39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08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6" grpId="0" animBg="1"/>
      <p:bldP spid="18" grpId="0" animBg="1"/>
      <p:bldP spid="2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67286" y="723593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</a:rPr>
              <a:t>18/38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46202" y="6339512"/>
            <a:ext cx="9321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2800" dirty="0" err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hân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rã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</a:t>
            </a:r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trả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thẻ</a:t>
            </a:r>
            <a:endParaRPr lang="en-US" sz="28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2798618" y="2367298"/>
            <a:ext cx="6982691" cy="2110193"/>
            <a:chOff x="4577" y="4732"/>
            <a:chExt cx="4703" cy="2412"/>
          </a:xfrm>
        </p:grpSpPr>
        <p:grpSp>
          <p:nvGrpSpPr>
            <p:cNvPr id="16" name="Group 15"/>
            <p:cNvGrpSpPr>
              <a:grpSpLocks/>
            </p:cNvGrpSpPr>
            <p:nvPr/>
          </p:nvGrpSpPr>
          <p:grpSpPr bwMode="auto">
            <a:xfrm>
              <a:off x="4577" y="5879"/>
              <a:ext cx="615" cy="1079"/>
              <a:chOff x="3015" y="9240"/>
              <a:chExt cx="615" cy="1079"/>
            </a:xfrm>
          </p:grpSpPr>
          <p:sp>
            <p:nvSpPr>
              <p:cNvPr id="23" name="Oval 22"/>
              <p:cNvSpPr>
                <a:spLocks noChangeArrowheads="1"/>
              </p:cNvSpPr>
              <p:nvPr/>
            </p:nvSpPr>
            <p:spPr bwMode="auto">
              <a:xfrm>
                <a:off x="3015" y="9240"/>
                <a:ext cx="615" cy="49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cxnSp>
            <p:nvCxnSpPr>
              <p:cNvPr id="24" name="AutoShape 5"/>
              <p:cNvCxnSpPr>
                <a:cxnSpLocks noChangeShapeType="1"/>
              </p:cNvCxnSpPr>
              <p:nvPr/>
            </p:nvCxnSpPr>
            <p:spPr bwMode="auto">
              <a:xfrm>
                <a:off x="3322" y="9735"/>
                <a:ext cx="0" cy="336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5" name="AutoShape 6"/>
              <p:cNvCxnSpPr>
                <a:cxnSpLocks noChangeShapeType="1"/>
              </p:cNvCxnSpPr>
              <p:nvPr/>
            </p:nvCxnSpPr>
            <p:spPr bwMode="auto">
              <a:xfrm>
                <a:off x="3015" y="9841"/>
                <a:ext cx="615" cy="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6" name="AutoShape 7"/>
              <p:cNvCxnSpPr>
                <a:cxnSpLocks noChangeShapeType="1"/>
              </p:cNvCxnSpPr>
              <p:nvPr/>
            </p:nvCxnSpPr>
            <p:spPr bwMode="auto">
              <a:xfrm flipH="1">
                <a:off x="3074" y="10071"/>
                <a:ext cx="248" cy="248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7" name="AutoShape 8"/>
              <p:cNvCxnSpPr>
                <a:cxnSpLocks noChangeShapeType="1"/>
              </p:cNvCxnSpPr>
              <p:nvPr/>
            </p:nvCxnSpPr>
            <p:spPr bwMode="auto">
              <a:xfrm>
                <a:off x="3322" y="10071"/>
                <a:ext cx="221" cy="221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</p:grp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4884" y="4844"/>
              <a:ext cx="1473" cy="589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30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Đăng</a:t>
              </a:r>
              <a:r>
                <a:rPr lang="en-US" sz="30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30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nhập</a:t>
              </a:r>
              <a:endParaRPr kumimoji="0" lang="en-US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cxnSp>
          <p:nvCxnSpPr>
            <p:cNvPr id="18" name="AutoShape 15"/>
            <p:cNvCxnSpPr>
              <a:cxnSpLocks noChangeShapeType="1"/>
              <a:endCxn id="19" idx="2"/>
            </p:cNvCxnSpPr>
            <p:nvPr/>
          </p:nvCxnSpPr>
          <p:spPr bwMode="auto">
            <a:xfrm flipV="1">
              <a:off x="5192" y="6319"/>
              <a:ext cx="754" cy="8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5946" y="5898"/>
              <a:ext cx="1283" cy="841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Quản</a:t>
              </a:r>
              <a:r>
                <a:rPr lang="en-US" sz="2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lý</a:t>
              </a:r>
              <a:r>
                <a:rPr lang="en-US" sz="2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in </a:t>
              </a: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và</a:t>
              </a:r>
              <a:r>
                <a:rPr lang="en-US" sz="2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trả</a:t>
              </a:r>
              <a:r>
                <a:rPr lang="en-US" sz="2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thẻ</a:t>
              </a:r>
              <a:endPara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7918" y="4762"/>
              <a:ext cx="1142" cy="818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Xem</a:t>
              </a:r>
              <a:r>
                <a:rPr lang="en-US" sz="2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thông</a:t>
              </a:r>
              <a:r>
                <a:rPr lang="en-US" sz="2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tin</a:t>
              </a:r>
              <a:endPara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8338" y="5925"/>
              <a:ext cx="942" cy="569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2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In </a:t>
              </a: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thẻ</a:t>
              </a:r>
              <a:endPara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6625" y="4732"/>
              <a:ext cx="1049" cy="703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Tìm</a:t>
              </a:r>
              <a:r>
                <a:rPr lang="en-US" sz="2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kiếm</a:t>
              </a:r>
              <a:endPara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auto">
            <a:xfrm>
              <a:off x="7983" y="6575"/>
              <a:ext cx="942" cy="569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Trả</a:t>
              </a:r>
              <a:r>
                <a:rPr lang="en-US" sz="2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28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thẻ</a:t>
              </a:r>
              <a:endPara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28" name="TextBox 23"/>
          <p:cNvSpPr txBox="1"/>
          <p:nvPr/>
        </p:nvSpPr>
        <p:spPr>
          <a:xfrm>
            <a:off x="3752719" y="3420090"/>
            <a:ext cx="29260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Cán</a:t>
            </a:r>
            <a:r>
              <a:rPr lang="en-US" sz="3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32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bộ</a:t>
            </a:r>
            <a:r>
              <a:rPr lang="en-US" sz="3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32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quản</a:t>
            </a:r>
            <a:r>
              <a:rPr lang="en-US" sz="3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32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lý</a:t>
            </a:r>
            <a:r>
              <a:rPr lang="en-US" sz="3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CCCD</a:t>
            </a:r>
            <a:endParaRPr lang="en-US" sz="32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9" name="TextBox 87"/>
          <p:cNvSpPr txBox="1"/>
          <p:nvPr/>
        </p:nvSpPr>
        <p:spPr>
          <a:xfrm>
            <a:off x="3624039" y="3298595"/>
            <a:ext cx="1739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&lt;&lt;include&gt;&gt;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30" name="Straight Arrow Connector 29"/>
          <p:cNvCxnSpPr>
            <a:stCxn id="19" idx="1"/>
            <a:endCxn id="17" idx="4"/>
          </p:cNvCxnSpPr>
          <p:nvPr/>
        </p:nvCxnSpPr>
        <p:spPr>
          <a:xfrm flipH="1" flipV="1">
            <a:off x="4347935" y="2980584"/>
            <a:ext cx="762248" cy="51456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2" idx="3"/>
            <a:endCxn id="19" idx="0"/>
          </p:cNvCxnSpPr>
          <p:nvPr/>
        </p:nvCxnSpPr>
        <p:spPr>
          <a:xfrm flipH="1">
            <a:off x="5783670" y="2892264"/>
            <a:ext cx="283766" cy="49513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3"/>
            <a:endCxn id="19" idx="7"/>
          </p:cNvCxnSpPr>
          <p:nvPr/>
        </p:nvCxnSpPr>
        <p:spPr>
          <a:xfrm flipH="1">
            <a:off x="6457157" y="3004386"/>
            <a:ext cx="1550257" cy="490765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19" idx="6"/>
          </p:cNvCxnSpPr>
          <p:nvPr/>
        </p:nvCxnSpPr>
        <p:spPr>
          <a:xfrm flipH="1" flipV="1">
            <a:off x="6736125" y="3755284"/>
            <a:ext cx="2299059" cy="557308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87"/>
          <p:cNvSpPr txBox="1"/>
          <p:nvPr/>
        </p:nvSpPr>
        <p:spPr>
          <a:xfrm>
            <a:off x="5321333" y="3081668"/>
            <a:ext cx="1739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&lt;&lt;extend&gt;&gt;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5" name="TextBox 87"/>
          <p:cNvSpPr txBox="1"/>
          <p:nvPr/>
        </p:nvSpPr>
        <p:spPr>
          <a:xfrm>
            <a:off x="7219385" y="3330322"/>
            <a:ext cx="1739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&lt;&lt;extend&gt;&gt;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6" name="TextBox 87"/>
          <p:cNvSpPr txBox="1"/>
          <p:nvPr/>
        </p:nvSpPr>
        <p:spPr>
          <a:xfrm>
            <a:off x="7315298" y="3991236"/>
            <a:ext cx="1739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&lt;&lt;extend&gt;&gt;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38" name="Straight Arrow Connector 37"/>
          <p:cNvCxnSpPr>
            <a:stCxn id="37" idx="1"/>
            <a:endCxn id="19" idx="5"/>
          </p:cNvCxnSpPr>
          <p:nvPr/>
        </p:nvCxnSpPr>
        <p:spPr>
          <a:xfrm flipH="1" flipV="1">
            <a:off x="6457157" y="4015417"/>
            <a:ext cx="1603279" cy="37173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87"/>
          <p:cNvSpPr txBox="1"/>
          <p:nvPr/>
        </p:nvSpPr>
        <p:spPr>
          <a:xfrm>
            <a:off x="6684421" y="4762780"/>
            <a:ext cx="1739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&lt;&lt;extend&gt;&gt;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1" name="Title 1"/>
          <p:cNvSpPr txBox="1">
            <a:spLocks/>
          </p:cNvSpPr>
          <p:nvPr/>
        </p:nvSpPr>
        <p:spPr>
          <a:xfrm>
            <a:off x="1978745" y="723593"/>
            <a:ext cx="8911687" cy="804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CÁN BỘ QUẢN LÝ CCCD</a:t>
            </a:r>
            <a:endParaRPr lang="en-US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75846" y="-15071"/>
            <a:ext cx="1201615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I.Tổng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II.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sở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thuyết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III.Phân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tích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hệ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thống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IV.Giới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thiệu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hệ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thốngV.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luận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</a:t>
            </a: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73" y="1528011"/>
            <a:ext cx="10986654" cy="461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2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584325" y="714375"/>
            <a:ext cx="10607675" cy="781050"/>
          </a:xfrm>
          <a:ln/>
        </p:spPr>
        <p:txBody>
          <a:bodyPr/>
          <a:lstStyle/>
          <a:p>
            <a:pPr algn="ctr"/>
            <a:r>
              <a:rPr lang="en-US" altLang="en-US" sz="2800" b="1" dirty="0" smtClean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CÁN </a:t>
            </a:r>
            <a:r>
              <a:rPr lang="en-US" altLang="en-US" sz="2800" b="1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BỘ QUẢN LÝ SỔ HỘ KHẨU</a:t>
            </a:r>
          </a:p>
        </p:txBody>
      </p:sp>
      <p:sp>
        <p:nvSpPr>
          <p:cNvPr id="26627" name="Freeform 11"/>
          <p:cNvSpPr>
            <a:spLocks/>
          </p:cNvSpPr>
          <p:nvPr/>
        </p:nvSpPr>
        <p:spPr bwMode="auto">
          <a:xfrm flipV="1">
            <a:off x="0" y="714375"/>
            <a:ext cx="1584325" cy="508000"/>
          </a:xfrm>
          <a:custGeom>
            <a:avLst/>
            <a:gdLst>
              <a:gd name="T0" fmla="*/ 9248 w 9248"/>
              <a:gd name="T1" fmla="*/ 4701 h 10000"/>
              <a:gd name="T2" fmla="*/ 7915 w 9248"/>
              <a:gd name="T3" fmla="*/ 188 h 10000"/>
              <a:gd name="T4" fmla="*/ 7886 w 9248"/>
              <a:gd name="T5" fmla="*/ 94 h 10000"/>
              <a:gd name="T6" fmla="*/ 7803 w 9248"/>
              <a:gd name="T7" fmla="*/ 0 h 10000"/>
              <a:gd name="T8" fmla="*/ 7275 w 9248"/>
              <a:gd name="T9" fmla="*/ 0 h 10000"/>
              <a:gd name="T10" fmla="*/ 0 w 9248"/>
              <a:gd name="T11" fmla="*/ 70 h 10000"/>
              <a:gd name="T12" fmla="*/ 25 w 9248"/>
              <a:gd name="T13" fmla="*/ 10000 h 10000"/>
              <a:gd name="T14" fmla="*/ 7275 w 9248"/>
              <a:gd name="T15" fmla="*/ 9966 h 10000"/>
              <a:gd name="T16" fmla="*/ 7803 w 9248"/>
              <a:gd name="T17" fmla="*/ 9966 h 10000"/>
              <a:gd name="T18" fmla="*/ 7886 w 9248"/>
              <a:gd name="T19" fmla="*/ 9872 h 10000"/>
              <a:gd name="T20" fmla="*/ 7915 w 9248"/>
              <a:gd name="T21" fmla="*/ 9778 h 10000"/>
              <a:gd name="T22" fmla="*/ 9248 w 9248"/>
              <a:gd name="T23" fmla="*/ 5265 h 10000"/>
              <a:gd name="T24" fmla="*/ 9248 w 9248"/>
              <a:gd name="T25" fmla="*/ 4701 h 10000"/>
              <a:gd name="T26" fmla="*/ 0 w 9248"/>
              <a:gd name="T27" fmla="*/ 0 h 10000"/>
              <a:gd name="T28" fmla="*/ 9248 w 9248"/>
              <a:gd name="T29" fmla="*/ 10000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T26" t="T27" r="T28" b="T29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6629" name="Picture 5" descr="quan ly so ho khau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09663" y="1409700"/>
            <a:ext cx="10774362" cy="4365625"/>
          </a:xfrm>
          <a:ln/>
        </p:spPr>
      </p:pic>
      <p:sp>
        <p:nvSpPr>
          <p:cNvPr id="26630" name="TextBox 12"/>
          <p:cNvSpPr>
            <a:spLocks noChangeArrowheads="1"/>
          </p:cNvSpPr>
          <p:nvPr/>
        </p:nvSpPr>
        <p:spPr bwMode="auto">
          <a:xfrm>
            <a:off x="1824038" y="5991225"/>
            <a:ext cx="9321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2800" dirty="0" err="1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Hình</a:t>
            </a:r>
            <a:r>
              <a:rPr lang="en-US" altLang="en-US" sz="2800" dirty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800" dirty="0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10: </a:t>
            </a:r>
            <a:r>
              <a:rPr lang="en-US" alt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Cán</a:t>
            </a:r>
            <a:r>
              <a:rPr lang="en-US" altLang="en-US" sz="2800" dirty="0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800" dirty="0" err="1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bộ</a:t>
            </a:r>
            <a:r>
              <a:rPr lang="en-US" altLang="en-US" sz="2800" dirty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800" dirty="0" err="1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quản</a:t>
            </a:r>
            <a:r>
              <a:rPr lang="en-US" altLang="en-US" sz="2800" dirty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800" dirty="0" err="1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lý</a:t>
            </a:r>
            <a:r>
              <a:rPr lang="en-US" altLang="en-US" sz="2800" dirty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800" dirty="0" err="1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hộ</a:t>
            </a:r>
            <a:r>
              <a:rPr lang="en-US" altLang="en-US" sz="2800" dirty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800" dirty="0" err="1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khẩu</a:t>
            </a:r>
            <a:endParaRPr lang="en-US" altLang="en-US" sz="2800" dirty="0">
              <a:solidFill>
                <a:srgbClr val="002060"/>
              </a:solidFill>
              <a:latin typeface="Tahoma" panose="020B0604030504040204" pitchFamily="34" charset="0"/>
              <a:cs typeface="Tahoma" panose="020B0604030504040204" pitchFamily="34" charset="0"/>
              <a:sym typeface="Tahom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4124" y="1397"/>
            <a:ext cx="1202787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I.Tổng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</a:t>
            </a:r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II.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sở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thuyết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III.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Phân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tích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thống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IV.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V.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luận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54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/>
        </p:nvSpPr>
        <p:spPr bwMode="auto">
          <a:xfrm>
            <a:off x="1968500" y="625475"/>
            <a:ext cx="9537700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1pPr>
            <a:lvl2pPr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2pPr>
            <a:lvl3pPr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3pPr>
            <a:lvl4pPr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4pPr>
            <a:lvl5pPr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9pPr>
          </a:lstStyle>
          <a:p>
            <a:pPr algn="ctr" defTabSz="914400">
              <a:buFontTx/>
              <a:buNone/>
            </a:pPr>
            <a:r>
              <a:rPr lang="en-US" altLang="en-US" sz="2800" b="1" dirty="0" smtClean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CÁN </a:t>
            </a:r>
            <a:r>
              <a:rPr lang="en-US" altLang="en-US" sz="2800" b="1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BỘ QUẢN LÝ SỔ HỘ KHẨU</a:t>
            </a:r>
            <a:endParaRPr lang="en-US" altLang="en-US" sz="2800" dirty="0"/>
          </a:p>
        </p:txBody>
      </p:sp>
      <p:sp>
        <p:nvSpPr>
          <p:cNvPr id="6" name="Freeform 11"/>
          <p:cNvSpPr>
            <a:spLocks/>
          </p:cNvSpPr>
          <p:nvPr/>
        </p:nvSpPr>
        <p:spPr bwMode="auto">
          <a:xfrm flipV="1">
            <a:off x="0" y="714375"/>
            <a:ext cx="1582738" cy="508000"/>
          </a:xfrm>
          <a:custGeom>
            <a:avLst/>
            <a:gdLst>
              <a:gd name="T0" fmla="*/ 9248 w 9248"/>
              <a:gd name="T1" fmla="*/ 4701 h 10000"/>
              <a:gd name="T2" fmla="*/ 7915 w 9248"/>
              <a:gd name="T3" fmla="*/ 188 h 10000"/>
              <a:gd name="T4" fmla="*/ 7886 w 9248"/>
              <a:gd name="T5" fmla="*/ 94 h 10000"/>
              <a:gd name="T6" fmla="*/ 7803 w 9248"/>
              <a:gd name="T7" fmla="*/ 0 h 10000"/>
              <a:gd name="T8" fmla="*/ 7275 w 9248"/>
              <a:gd name="T9" fmla="*/ 0 h 10000"/>
              <a:gd name="T10" fmla="*/ 0 w 9248"/>
              <a:gd name="T11" fmla="*/ 70 h 10000"/>
              <a:gd name="T12" fmla="*/ 25 w 9248"/>
              <a:gd name="T13" fmla="*/ 10000 h 10000"/>
              <a:gd name="T14" fmla="*/ 7275 w 9248"/>
              <a:gd name="T15" fmla="*/ 9966 h 10000"/>
              <a:gd name="T16" fmla="*/ 7803 w 9248"/>
              <a:gd name="T17" fmla="*/ 9966 h 10000"/>
              <a:gd name="T18" fmla="*/ 7886 w 9248"/>
              <a:gd name="T19" fmla="*/ 9872 h 10000"/>
              <a:gd name="T20" fmla="*/ 7915 w 9248"/>
              <a:gd name="T21" fmla="*/ 9778 h 10000"/>
              <a:gd name="T22" fmla="*/ 9248 w 9248"/>
              <a:gd name="T23" fmla="*/ 5265 h 10000"/>
              <a:gd name="T24" fmla="*/ 9248 w 9248"/>
              <a:gd name="T25" fmla="*/ 4701 h 10000"/>
              <a:gd name="T26" fmla="*/ 0 w 9248"/>
              <a:gd name="T27" fmla="*/ 0 h 10000"/>
              <a:gd name="T28" fmla="*/ 9248 w 9248"/>
              <a:gd name="T29" fmla="*/ 10000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T26" t="T27" r="T28" b="T29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TextBox 12"/>
          <p:cNvSpPr>
            <a:spLocks noChangeArrowheads="1"/>
          </p:cNvSpPr>
          <p:nvPr/>
        </p:nvSpPr>
        <p:spPr bwMode="auto">
          <a:xfrm>
            <a:off x="1824038" y="5991225"/>
            <a:ext cx="9321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2800" dirty="0" err="1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Hình</a:t>
            </a:r>
            <a:r>
              <a:rPr lang="en-US" altLang="en-US" sz="2800" dirty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800" dirty="0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11: </a:t>
            </a:r>
            <a:r>
              <a:rPr lang="en-US" alt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Cán</a:t>
            </a:r>
            <a:r>
              <a:rPr lang="en-US" altLang="en-US" sz="2800" dirty="0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800" dirty="0" err="1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bộ</a:t>
            </a:r>
            <a:r>
              <a:rPr lang="en-US" altLang="en-US" sz="2800" dirty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800" dirty="0" err="1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quản</a:t>
            </a:r>
            <a:r>
              <a:rPr lang="en-US" altLang="en-US" sz="2800" dirty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800" dirty="0" err="1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lý</a:t>
            </a:r>
            <a:r>
              <a:rPr lang="en-US" altLang="en-US" sz="2800" dirty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800" dirty="0" err="1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thêm</a:t>
            </a:r>
            <a:r>
              <a:rPr lang="en-US" altLang="en-US" sz="2800" dirty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800" dirty="0" err="1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nhân</a:t>
            </a:r>
            <a:r>
              <a:rPr lang="en-US" altLang="en-US" sz="2800" dirty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800" dirty="0" err="1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khẩu</a:t>
            </a:r>
            <a:endParaRPr lang="en-US" altLang="en-US" dirty="0"/>
          </a:p>
        </p:txBody>
      </p:sp>
      <p:pic>
        <p:nvPicPr>
          <p:cNvPr id="9" name="Picture 6" descr="quan ly don dk them nhan  kha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1308100"/>
            <a:ext cx="9010650" cy="4560888"/>
          </a:xfrm>
          <a:prstGeom prst="rect">
            <a:avLst/>
          </a:prstGeom>
          <a:noFill/>
          <a:ln w="31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64124" y="1397"/>
            <a:ext cx="1202787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I.Tổng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</a:t>
            </a:r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II.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sở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thuyết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III.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Phân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tích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thống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IV.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V.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luận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48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/>
        </p:nvSpPr>
        <p:spPr bwMode="auto">
          <a:xfrm>
            <a:off x="1582738" y="625475"/>
            <a:ext cx="10609262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1pPr>
            <a:lvl2pPr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2pPr>
            <a:lvl3pPr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3pPr>
            <a:lvl4pPr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4pPr>
            <a:lvl5pPr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9pPr>
          </a:lstStyle>
          <a:p>
            <a:pPr algn="ctr" defTabSz="914400">
              <a:buFontTx/>
              <a:buNone/>
            </a:pPr>
            <a:r>
              <a:rPr lang="en-US" altLang="en-US" sz="2800" b="1" dirty="0" smtClean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CÁN </a:t>
            </a:r>
            <a:r>
              <a:rPr lang="en-US" altLang="en-US" sz="2800" b="1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BỘ QUẢN LÝ SỔ HỘ KHẨU</a:t>
            </a:r>
            <a:endParaRPr lang="en-US" altLang="en-US" sz="2800" dirty="0"/>
          </a:p>
        </p:txBody>
      </p:sp>
      <p:sp>
        <p:nvSpPr>
          <p:cNvPr id="6" name="Freeform 11"/>
          <p:cNvSpPr>
            <a:spLocks/>
          </p:cNvSpPr>
          <p:nvPr/>
        </p:nvSpPr>
        <p:spPr bwMode="auto">
          <a:xfrm flipV="1">
            <a:off x="0" y="762000"/>
            <a:ext cx="1582738" cy="508000"/>
          </a:xfrm>
          <a:custGeom>
            <a:avLst/>
            <a:gdLst>
              <a:gd name="T0" fmla="*/ 9248 w 9248"/>
              <a:gd name="T1" fmla="*/ 4701 h 10000"/>
              <a:gd name="T2" fmla="*/ 7915 w 9248"/>
              <a:gd name="T3" fmla="*/ 188 h 10000"/>
              <a:gd name="T4" fmla="*/ 7886 w 9248"/>
              <a:gd name="T5" fmla="*/ 94 h 10000"/>
              <a:gd name="T6" fmla="*/ 7803 w 9248"/>
              <a:gd name="T7" fmla="*/ 0 h 10000"/>
              <a:gd name="T8" fmla="*/ 7275 w 9248"/>
              <a:gd name="T9" fmla="*/ 0 h 10000"/>
              <a:gd name="T10" fmla="*/ 0 w 9248"/>
              <a:gd name="T11" fmla="*/ 70 h 10000"/>
              <a:gd name="T12" fmla="*/ 25 w 9248"/>
              <a:gd name="T13" fmla="*/ 10000 h 10000"/>
              <a:gd name="T14" fmla="*/ 7275 w 9248"/>
              <a:gd name="T15" fmla="*/ 9966 h 10000"/>
              <a:gd name="T16" fmla="*/ 7803 w 9248"/>
              <a:gd name="T17" fmla="*/ 9966 h 10000"/>
              <a:gd name="T18" fmla="*/ 7886 w 9248"/>
              <a:gd name="T19" fmla="*/ 9872 h 10000"/>
              <a:gd name="T20" fmla="*/ 7915 w 9248"/>
              <a:gd name="T21" fmla="*/ 9778 h 10000"/>
              <a:gd name="T22" fmla="*/ 9248 w 9248"/>
              <a:gd name="T23" fmla="*/ 5265 h 10000"/>
              <a:gd name="T24" fmla="*/ 9248 w 9248"/>
              <a:gd name="T25" fmla="*/ 4701 h 10000"/>
              <a:gd name="T26" fmla="*/ 0 w 9248"/>
              <a:gd name="T27" fmla="*/ 0 h 10000"/>
              <a:gd name="T28" fmla="*/ 9248 w 9248"/>
              <a:gd name="T29" fmla="*/ 10000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T26" t="T27" r="T28" b="T29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TextBox 12"/>
          <p:cNvSpPr>
            <a:spLocks noChangeArrowheads="1"/>
          </p:cNvSpPr>
          <p:nvPr/>
        </p:nvSpPr>
        <p:spPr bwMode="auto">
          <a:xfrm>
            <a:off x="1824038" y="5991225"/>
            <a:ext cx="9321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2800" dirty="0" err="1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Hình</a:t>
            </a:r>
            <a:r>
              <a:rPr lang="en-US" altLang="en-US" sz="2800" dirty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800" dirty="0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12: </a:t>
            </a:r>
            <a:r>
              <a:rPr lang="en-US" alt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Cán</a:t>
            </a:r>
            <a:r>
              <a:rPr lang="en-US" altLang="en-US" sz="2800" dirty="0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800" dirty="0" err="1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bộ</a:t>
            </a:r>
            <a:r>
              <a:rPr lang="en-US" altLang="en-US" sz="2800" dirty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Quản</a:t>
            </a:r>
            <a:r>
              <a:rPr lang="en-US" altLang="en-US" sz="2800" dirty="0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lý</a:t>
            </a:r>
            <a:r>
              <a:rPr lang="en-US" altLang="en-US" sz="2800" dirty="0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800" dirty="0" err="1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tách</a:t>
            </a:r>
            <a:r>
              <a:rPr lang="en-US" altLang="en-US" sz="2800" dirty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800" dirty="0" err="1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hộ</a:t>
            </a:r>
            <a:r>
              <a:rPr lang="en-US" altLang="en-US" sz="2800" dirty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800" dirty="0" err="1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khẩu</a:t>
            </a:r>
            <a:endParaRPr lang="en-US" altLang="en-US" dirty="0"/>
          </a:p>
        </p:txBody>
      </p:sp>
      <p:pic>
        <p:nvPicPr>
          <p:cNvPr id="8" name="Picture 6" descr="quan ly don dk tach ho kha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08" y="1435100"/>
            <a:ext cx="10723419" cy="4527550"/>
          </a:xfrm>
          <a:prstGeom prst="rect">
            <a:avLst/>
          </a:prstGeom>
          <a:noFill/>
          <a:ln w="31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64124" y="1397"/>
            <a:ext cx="1202787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I.Tổng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</a:t>
            </a:r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II.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sở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thuyết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III.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Phân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tích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thống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IV.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V.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luận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23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45" y="1406525"/>
            <a:ext cx="10945091" cy="4786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>
            <a:spLocks noGrp="1" noChangeArrowheads="1"/>
          </p:cNvSpPr>
          <p:nvPr/>
        </p:nvSpPr>
        <p:spPr bwMode="auto">
          <a:xfrm>
            <a:off x="1582738" y="625475"/>
            <a:ext cx="10609262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1pPr>
            <a:lvl2pPr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2pPr>
            <a:lvl3pPr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3pPr>
            <a:lvl4pPr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4pPr>
            <a:lvl5pPr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9pPr>
          </a:lstStyle>
          <a:p>
            <a:pPr algn="ctr" defTabSz="914400">
              <a:buFontTx/>
              <a:buNone/>
            </a:pPr>
            <a:r>
              <a:rPr lang="en-US" altLang="en-US" sz="2800" b="1" dirty="0" smtClean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CÁN </a:t>
            </a:r>
            <a:r>
              <a:rPr lang="en-US" altLang="en-US" sz="2800" b="1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BỘ QUẢN LÝ </a:t>
            </a:r>
            <a:r>
              <a:rPr lang="en-US" altLang="en-US" sz="2800" b="1" dirty="0" smtClean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KHAI SINH</a:t>
            </a:r>
            <a:endParaRPr lang="en-US" altLang="en-US" sz="2800" dirty="0"/>
          </a:p>
        </p:txBody>
      </p:sp>
      <p:sp>
        <p:nvSpPr>
          <p:cNvPr id="6" name="TextBox 12"/>
          <p:cNvSpPr>
            <a:spLocks noChangeArrowheads="1"/>
          </p:cNvSpPr>
          <p:nvPr/>
        </p:nvSpPr>
        <p:spPr bwMode="auto">
          <a:xfrm>
            <a:off x="1761836" y="6168237"/>
            <a:ext cx="9321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2800" dirty="0" err="1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Hình</a:t>
            </a:r>
            <a:r>
              <a:rPr lang="en-US" altLang="en-US" sz="2800" dirty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800" dirty="0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13: </a:t>
            </a:r>
            <a:r>
              <a:rPr lang="en-US" alt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Cán</a:t>
            </a:r>
            <a:r>
              <a:rPr lang="en-US" altLang="en-US" sz="2800" dirty="0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bộ</a:t>
            </a:r>
            <a:r>
              <a:rPr lang="en-US" altLang="en-US" sz="2800" dirty="0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quản</a:t>
            </a:r>
            <a:r>
              <a:rPr lang="en-US" altLang="en-US" sz="2800" dirty="0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lý</a:t>
            </a:r>
            <a:r>
              <a:rPr lang="en-US" altLang="en-US" sz="2800" dirty="0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Khai</a:t>
            </a:r>
            <a:r>
              <a:rPr lang="en-US" altLang="en-US" sz="2800" dirty="0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sinh</a:t>
            </a:r>
            <a:r>
              <a:rPr lang="en-US" altLang="en-US" sz="2800" dirty="0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0634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98" y="1330036"/>
            <a:ext cx="10801783" cy="480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>
            <a:spLocks noGrp="1" noChangeArrowheads="1"/>
          </p:cNvSpPr>
          <p:nvPr/>
        </p:nvSpPr>
        <p:spPr bwMode="auto">
          <a:xfrm>
            <a:off x="1582738" y="625475"/>
            <a:ext cx="10609262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1pPr>
            <a:lvl2pPr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2pPr>
            <a:lvl3pPr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3pPr>
            <a:lvl4pPr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4pPr>
            <a:lvl5pPr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9pPr>
          </a:lstStyle>
          <a:p>
            <a:pPr algn="ctr" defTabSz="914400">
              <a:buFontTx/>
              <a:buNone/>
            </a:pPr>
            <a:r>
              <a:rPr lang="en-US" altLang="en-US" sz="2800" b="1" dirty="0" smtClean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CÁN </a:t>
            </a:r>
            <a:r>
              <a:rPr lang="en-US" altLang="en-US" sz="2800" b="1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BỘ QUẢN LÝ </a:t>
            </a:r>
            <a:r>
              <a:rPr lang="en-US" altLang="en-US" sz="2800" b="1" dirty="0" smtClean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KHAI SINH</a:t>
            </a:r>
            <a:endParaRPr lang="en-US" altLang="en-US" sz="2800" dirty="0"/>
          </a:p>
        </p:txBody>
      </p:sp>
      <p:sp>
        <p:nvSpPr>
          <p:cNvPr id="6" name="TextBox 12"/>
          <p:cNvSpPr>
            <a:spLocks noChangeArrowheads="1"/>
          </p:cNvSpPr>
          <p:nvPr/>
        </p:nvSpPr>
        <p:spPr bwMode="auto">
          <a:xfrm>
            <a:off x="1219200" y="6168237"/>
            <a:ext cx="10155382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800" dirty="0" err="1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Hình</a:t>
            </a:r>
            <a:r>
              <a:rPr lang="en-US" altLang="en-US" sz="2800" dirty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800" dirty="0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14: </a:t>
            </a:r>
            <a:r>
              <a:rPr lang="en-US" alt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Phân</a:t>
            </a:r>
            <a:r>
              <a:rPr lang="en-US" altLang="en-US" sz="2800" dirty="0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rã</a:t>
            </a:r>
            <a:r>
              <a:rPr lang="en-US" altLang="en-US" sz="2800" dirty="0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Xem</a:t>
            </a:r>
            <a:r>
              <a:rPr lang="en-US" altLang="en-US" sz="2800" dirty="0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danh</a:t>
            </a:r>
            <a:r>
              <a:rPr lang="en-US" altLang="en-US" sz="2800" dirty="0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sách</a:t>
            </a:r>
            <a:r>
              <a:rPr lang="en-US" altLang="en-US" sz="2800" dirty="0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khai</a:t>
            </a:r>
            <a:r>
              <a:rPr lang="en-US" altLang="en-US" sz="2800" dirty="0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sinh</a:t>
            </a:r>
            <a:r>
              <a:rPr lang="en-US" altLang="en-US" sz="2800" dirty="0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cần</a:t>
            </a:r>
            <a:r>
              <a:rPr lang="en-US" altLang="en-US" sz="2800" dirty="0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xác</a:t>
            </a:r>
            <a:r>
              <a:rPr lang="en-US" altLang="en-US" sz="2800" dirty="0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nhận</a:t>
            </a:r>
            <a:r>
              <a:rPr lang="en-US" altLang="en-US" sz="2800" dirty="0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endParaRPr lang="en-US" altLang="en-US" sz="2800" dirty="0"/>
          </a:p>
          <a:p>
            <a:pPr algn="ctr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7195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/>
        </p:nvSpPr>
        <p:spPr bwMode="auto">
          <a:xfrm>
            <a:off x="1582738" y="625475"/>
            <a:ext cx="10609262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1pPr>
            <a:lvl2pPr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2pPr>
            <a:lvl3pPr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3pPr>
            <a:lvl4pPr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4pPr>
            <a:lvl5pPr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9pPr>
          </a:lstStyle>
          <a:p>
            <a:pPr algn="ctr" defTabSz="914400">
              <a:buFontTx/>
              <a:buNone/>
            </a:pPr>
            <a:r>
              <a:rPr lang="en-US" altLang="en-US" sz="2800" b="1" dirty="0" smtClean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CÁN </a:t>
            </a:r>
            <a:r>
              <a:rPr lang="en-US" altLang="en-US" sz="2800" b="1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BỘ QUẢN LÝ </a:t>
            </a:r>
            <a:r>
              <a:rPr lang="en-US" altLang="en-US" sz="2800" b="1" dirty="0" smtClean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KHAI SINH</a:t>
            </a:r>
            <a:endParaRPr lang="en-US" altLang="en-US" sz="2800" dirty="0"/>
          </a:p>
        </p:txBody>
      </p:sp>
      <p:sp>
        <p:nvSpPr>
          <p:cNvPr id="7" name="TextBox 12"/>
          <p:cNvSpPr>
            <a:spLocks noChangeArrowheads="1"/>
          </p:cNvSpPr>
          <p:nvPr/>
        </p:nvSpPr>
        <p:spPr bwMode="auto">
          <a:xfrm>
            <a:off x="1219200" y="6168237"/>
            <a:ext cx="10155382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800" dirty="0" err="1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Hình</a:t>
            </a:r>
            <a:r>
              <a:rPr lang="en-US" altLang="en-US" sz="2800" dirty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800" dirty="0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15: </a:t>
            </a:r>
            <a:r>
              <a:rPr lang="en-US" alt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Phân</a:t>
            </a:r>
            <a:r>
              <a:rPr lang="en-US" altLang="en-US" sz="2800" dirty="0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rã</a:t>
            </a:r>
            <a:r>
              <a:rPr lang="en-US" altLang="en-US" sz="2800" dirty="0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Xem</a:t>
            </a:r>
            <a:r>
              <a:rPr lang="en-US" altLang="en-US" sz="2800" dirty="0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khai</a:t>
            </a:r>
            <a:r>
              <a:rPr lang="en-US" altLang="en-US" sz="2800" dirty="0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sinh</a:t>
            </a:r>
            <a:r>
              <a:rPr lang="en-US" altLang="en-US" sz="2800" dirty="0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đã</a:t>
            </a:r>
            <a:r>
              <a:rPr lang="en-US" altLang="en-US" sz="2800" dirty="0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duyệt</a:t>
            </a:r>
            <a:r>
              <a:rPr lang="en-US" altLang="en-US" sz="2800" dirty="0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endParaRPr lang="en-US" altLang="en-US" sz="2800" dirty="0"/>
          </a:p>
          <a:p>
            <a:pPr algn="ctr"/>
            <a:endParaRPr lang="en-US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308" y="1258494"/>
            <a:ext cx="9712037" cy="4671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084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/>
        </p:nvSpPr>
        <p:spPr bwMode="auto">
          <a:xfrm>
            <a:off x="1582738" y="625475"/>
            <a:ext cx="10609262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1pPr>
            <a:lvl2pPr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2pPr>
            <a:lvl3pPr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3pPr>
            <a:lvl4pPr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4pPr>
            <a:lvl5pPr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9pPr>
          </a:lstStyle>
          <a:p>
            <a:pPr algn="ctr" defTabSz="914400">
              <a:buFontTx/>
              <a:buNone/>
            </a:pPr>
            <a:r>
              <a:rPr lang="en-US" altLang="en-US" sz="2800" b="1" dirty="0" smtClean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CÁN </a:t>
            </a:r>
            <a:r>
              <a:rPr lang="en-US" altLang="en-US" sz="2800" b="1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BỘ QUẢN LÝ </a:t>
            </a:r>
            <a:r>
              <a:rPr lang="en-US" altLang="en-US" sz="2800" b="1" dirty="0" smtClean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KẾT HÔN</a:t>
            </a:r>
            <a:endParaRPr lang="en-US" altLang="en-US" sz="2800" dirty="0"/>
          </a:p>
        </p:txBody>
      </p:sp>
      <p:sp>
        <p:nvSpPr>
          <p:cNvPr id="7" name="TextBox 12"/>
          <p:cNvSpPr>
            <a:spLocks noChangeArrowheads="1"/>
          </p:cNvSpPr>
          <p:nvPr/>
        </p:nvSpPr>
        <p:spPr bwMode="auto">
          <a:xfrm>
            <a:off x="1219200" y="6168237"/>
            <a:ext cx="10155382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800" dirty="0" err="1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Hình</a:t>
            </a:r>
            <a:r>
              <a:rPr lang="en-US" altLang="en-US" sz="2800" dirty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800" dirty="0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16: </a:t>
            </a:r>
            <a:r>
              <a:rPr lang="en-US" alt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Quản</a:t>
            </a:r>
            <a:r>
              <a:rPr lang="en-US" altLang="en-US" sz="2800" dirty="0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lý</a:t>
            </a:r>
            <a:r>
              <a:rPr lang="en-US" altLang="en-US" sz="2800" dirty="0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kết</a:t>
            </a:r>
            <a:r>
              <a:rPr lang="en-US" altLang="en-US" sz="2800" dirty="0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hôn</a:t>
            </a:r>
            <a:r>
              <a:rPr lang="en-US" altLang="en-US" sz="2800" dirty="0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endParaRPr lang="en-US" altLang="en-US" sz="2800" dirty="0"/>
          </a:p>
          <a:p>
            <a:pPr algn="ctr"/>
            <a:endParaRPr lang="en-US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307089"/>
            <a:ext cx="10155382" cy="4861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065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/>
        </p:nvSpPr>
        <p:spPr bwMode="auto">
          <a:xfrm>
            <a:off x="1582738" y="625475"/>
            <a:ext cx="10609262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1pPr>
            <a:lvl2pPr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2pPr>
            <a:lvl3pPr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3pPr>
            <a:lvl4pPr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4pPr>
            <a:lvl5pPr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9pPr>
          </a:lstStyle>
          <a:p>
            <a:pPr algn="ctr" defTabSz="914400">
              <a:buFontTx/>
              <a:buNone/>
            </a:pPr>
            <a:r>
              <a:rPr lang="en-US" altLang="en-US" sz="2800" b="1" dirty="0" smtClean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CÁN </a:t>
            </a:r>
            <a:r>
              <a:rPr lang="en-US" altLang="en-US" sz="2800" b="1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BỘ QUẢN LÝ </a:t>
            </a:r>
            <a:r>
              <a:rPr lang="en-US" altLang="en-US" sz="2800" b="1" dirty="0" smtClean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KẾT HÔN</a:t>
            </a:r>
            <a:endParaRPr lang="en-US" altLang="en-US" sz="2800" dirty="0"/>
          </a:p>
        </p:txBody>
      </p:sp>
      <p:sp>
        <p:nvSpPr>
          <p:cNvPr id="7" name="TextBox 12"/>
          <p:cNvSpPr>
            <a:spLocks noChangeArrowheads="1"/>
          </p:cNvSpPr>
          <p:nvPr/>
        </p:nvSpPr>
        <p:spPr bwMode="auto">
          <a:xfrm>
            <a:off x="1219200" y="6168237"/>
            <a:ext cx="10155382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800" dirty="0" err="1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Hình</a:t>
            </a:r>
            <a:r>
              <a:rPr lang="en-US" altLang="en-US" sz="2800" dirty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800" dirty="0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17: </a:t>
            </a:r>
            <a:r>
              <a:rPr lang="en-US" alt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Quản</a:t>
            </a:r>
            <a:r>
              <a:rPr lang="en-US" altLang="en-US" sz="2800" dirty="0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lý</a:t>
            </a:r>
            <a:r>
              <a:rPr lang="en-US" altLang="en-US" sz="2800" dirty="0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yêu</a:t>
            </a:r>
            <a:r>
              <a:rPr lang="en-US" altLang="en-US" sz="2800" dirty="0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cầu</a:t>
            </a:r>
            <a:r>
              <a:rPr lang="en-US" altLang="en-US" sz="2800" dirty="0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kết</a:t>
            </a:r>
            <a:r>
              <a:rPr lang="en-US" altLang="en-US" sz="2800" dirty="0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hôn</a:t>
            </a:r>
            <a:r>
              <a:rPr lang="en-US" altLang="en-US" sz="2800" dirty="0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endParaRPr lang="en-US" altLang="en-US" sz="2800" dirty="0"/>
          </a:p>
          <a:p>
            <a:pPr algn="ctr"/>
            <a:endParaRPr lang="en-US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40269"/>
            <a:ext cx="10155382" cy="4927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327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/>
        </p:nvSpPr>
        <p:spPr bwMode="auto">
          <a:xfrm>
            <a:off x="1582738" y="625475"/>
            <a:ext cx="10609262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1pPr>
            <a:lvl2pPr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2pPr>
            <a:lvl3pPr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3pPr>
            <a:lvl4pPr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4pPr>
            <a:lvl5pPr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262626"/>
                </a:solidFill>
                <a:latin typeface="Century Gothic" panose="020B0502020202020204" pitchFamily="34" charset="0"/>
                <a:ea typeface="幼圆" charset="0"/>
                <a:cs typeface="幼圆" charset="0"/>
                <a:sym typeface="Century Gothic" panose="020B0502020202020204" pitchFamily="34" charset="0"/>
              </a:defRPr>
            </a:lvl9pPr>
          </a:lstStyle>
          <a:p>
            <a:pPr algn="ctr" defTabSz="914400">
              <a:buFontTx/>
              <a:buNone/>
            </a:pPr>
            <a:r>
              <a:rPr lang="en-US" altLang="en-US" sz="2800" b="1" dirty="0" smtClean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CÁN </a:t>
            </a:r>
            <a:r>
              <a:rPr lang="en-US" altLang="en-US" sz="2800" b="1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BỘ QUẢN LÝ </a:t>
            </a:r>
            <a:r>
              <a:rPr lang="en-US" altLang="en-US" sz="2800" b="1" dirty="0" smtClean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KẾT HÔN</a:t>
            </a:r>
            <a:endParaRPr lang="en-US" altLang="en-US" sz="2800" dirty="0"/>
          </a:p>
        </p:txBody>
      </p:sp>
      <p:sp>
        <p:nvSpPr>
          <p:cNvPr id="7" name="TextBox 12"/>
          <p:cNvSpPr>
            <a:spLocks noChangeArrowheads="1"/>
          </p:cNvSpPr>
          <p:nvPr/>
        </p:nvSpPr>
        <p:spPr bwMode="auto">
          <a:xfrm>
            <a:off x="1219200" y="6168237"/>
            <a:ext cx="10155382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800" dirty="0" err="1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Hình</a:t>
            </a:r>
            <a:r>
              <a:rPr lang="en-US" altLang="en-US" sz="2800" dirty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800" dirty="0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18: </a:t>
            </a:r>
            <a:r>
              <a:rPr lang="en-US" alt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Phân</a:t>
            </a:r>
            <a:r>
              <a:rPr lang="en-US" altLang="en-US" sz="2800" dirty="0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rã</a:t>
            </a:r>
            <a:r>
              <a:rPr lang="en-US" altLang="en-US" sz="2800" dirty="0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danh</a:t>
            </a:r>
            <a:r>
              <a:rPr lang="en-US" altLang="en-US" sz="2800" dirty="0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sách</a:t>
            </a:r>
            <a:r>
              <a:rPr lang="en-US" altLang="en-US" sz="2800" dirty="0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hôn</a:t>
            </a:r>
            <a:r>
              <a:rPr lang="en-US" altLang="en-US" sz="2800" dirty="0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nhân</a:t>
            </a:r>
            <a:r>
              <a:rPr lang="en-US" altLang="en-US" sz="2800" dirty="0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đã</a:t>
            </a:r>
            <a:r>
              <a:rPr lang="en-US" altLang="en-US" sz="2800" dirty="0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duyệt</a:t>
            </a:r>
            <a:endParaRPr lang="en-US" altLang="en-US" sz="2800" dirty="0"/>
          </a:p>
          <a:p>
            <a:pPr algn="ctr"/>
            <a:endParaRPr lang="en-US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06525"/>
            <a:ext cx="10155382" cy="4634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657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4566" y="1690255"/>
            <a:ext cx="10140046" cy="4898114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Ngày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nay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sự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nghệ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tin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truyền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chúng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ta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àng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nhu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cầu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đơn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giản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hóa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thủ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tục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hành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chính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như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Làm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giấy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khai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sinh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cấp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lại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hoặc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cấp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mới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căn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cước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dân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ký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hôn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tách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hộ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khẩu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đó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Nhóm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đã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đề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xuất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đề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tài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xây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dựng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“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thống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tin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dân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”.</a:t>
            </a:r>
          </a:p>
          <a:p>
            <a:pPr lvl="1" algn="just">
              <a:buFont typeface="Wingdings" pitchFamily="2" charset="2"/>
              <a:buChar char="ü"/>
            </a:pP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giấy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khai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sinh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lvl="1" algn="just">
              <a:buFont typeface="Wingdings" pitchFamily="2" charset="2"/>
              <a:buChar char="ü"/>
            </a:pP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Căn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cước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dân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lvl="1" algn="just">
              <a:buFont typeface="Wingdings" pitchFamily="2" charset="2"/>
              <a:buChar char="ü"/>
            </a:pP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hôn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nhân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lvl="1" algn="just">
              <a:buFont typeface="Wingdings" pitchFamily="2" charset="2"/>
              <a:buChar char="ü"/>
            </a:pP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sổ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hộ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khẩu</a:t>
            </a:r>
            <a:endParaRPr lang="en-US" sz="26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 typeface="Wingdings" pitchFamily="2" charset="2"/>
              <a:buChar char="Ø"/>
            </a:pPr>
            <a:endParaRPr lang="en-US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5846" y="-15071"/>
            <a:ext cx="1201615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I.Tổng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II.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sở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thuyết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III.Phân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tích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hệ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thốngIV.Giới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thiệu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hệ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thốngV.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luận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</a:t>
            </a: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7286" y="723593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</a:rPr>
              <a:t>3/39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978745" y="723593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TỔNG QUAN</a:t>
            </a:r>
            <a:endParaRPr lang="en-US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978744" y="122859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Giới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thiệu</a:t>
            </a:r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68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978745" y="723593"/>
            <a:ext cx="8911687" cy="804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GIỚI THIỆU HỆ THỐNG</a:t>
            </a:r>
            <a:endParaRPr lang="en-US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5846" y="-15071"/>
            <a:ext cx="1201615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I.Tổng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II.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sở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thuyết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III.Phân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tích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hệ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thống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IV.Giới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thiệu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hệ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thống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V.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luận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</a:t>
            </a: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726224" y="1528011"/>
            <a:ext cx="8915400" cy="377762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Trang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endParaRPr lang="en-US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Trang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tin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tài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khoản</a:t>
            </a:r>
            <a:endParaRPr lang="en-US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Trang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202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44964" y="1608995"/>
            <a:ext cx="4073502" cy="4594589"/>
          </a:xfrm>
        </p:spPr>
        <p:txBody>
          <a:bodyPr>
            <a:normAutofit/>
          </a:bodyPr>
          <a:lstStyle/>
          <a:p>
            <a:pPr algn="just">
              <a:buFontTx/>
              <a:buChar char="-"/>
            </a:pP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Đối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tượng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dân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cán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trị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Tx/>
              <a:buChar char="-"/>
            </a:pP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Mục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đích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phép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thống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7286" y="723593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</a:rPr>
              <a:t>33/38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5926" y="5941974"/>
            <a:ext cx="629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19: </a:t>
            </a:r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trang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endParaRPr lang="en-US" sz="28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85" y="1870605"/>
            <a:ext cx="5877745" cy="3728616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978745" y="723593"/>
            <a:ext cx="8911687" cy="804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TRANG ĐĂNG NHẬP</a:t>
            </a:r>
            <a:endParaRPr lang="en-US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5846" y="-15071"/>
            <a:ext cx="1201615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I.Tổng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II.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sở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thuyết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III.Phân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tích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hệ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thống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IV.Giới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thiệu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hệ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thống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V.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luận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</a:t>
            </a: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3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31110" y="1539520"/>
            <a:ext cx="4073502" cy="4594589"/>
          </a:xfrm>
        </p:spPr>
        <p:txBody>
          <a:bodyPr>
            <a:normAutofit/>
          </a:bodyPr>
          <a:lstStyle/>
          <a:p>
            <a:pPr algn="just">
              <a:buFontTx/>
              <a:buChar char="-"/>
            </a:pP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Đối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tượng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dân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cán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trị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sau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thống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Tx/>
              <a:buChar char="-"/>
            </a:pP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Mục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đích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Hiển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thị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tin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tài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khoản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chức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mà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7286" y="723593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</a:rPr>
              <a:t>33/38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978745" y="723593"/>
            <a:ext cx="8911687" cy="804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TRANG THÔNG TIN TÀI KHOẢN</a:t>
            </a:r>
            <a:endParaRPr lang="en-US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08" y="1527852"/>
            <a:ext cx="6922302" cy="44026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8808" y="5941974"/>
            <a:ext cx="6922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20: </a:t>
            </a:r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trang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hông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tin </a:t>
            </a:r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tài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khoản</a:t>
            </a:r>
            <a:endParaRPr lang="en-US" sz="28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5846" y="-15071"/>
            <a:ext cx="1201615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I.Tổng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II.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sở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thuyết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III.Phân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tích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hệ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thống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IV.Giới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thiệu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hệ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thống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V.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luận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</a:t>
            </a: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840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31110" y="1527852"/>
            <a:ext cx="4073502" cy="4594589"/>
          </a:xfrm>
        </p:spPr>
        <p:txBody>
          <a:bodyPr>
            <a:normAutofit/>
          </a:bodyPr>
          <a:lstStyle/>
          <a:p>
            <a:pPr algn="just">
              <a:buFontTx/>
              <a:buChar char="-"/>
            </a:pP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Đối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tượng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cán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trị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sau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truy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cập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trang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Tx/>
              <a:buChar char="-"/>
            </a:pP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Mục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đích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Hiển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thị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tin,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quy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đinh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tiện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ích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menu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chức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mà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tài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khoản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quyền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7286" y="723593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</a:rPr>
              <a:t>33/38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978745" y="723593"/>
            <a:ext cx="8911687" cy="804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TRANG QUẢN LÝ</a:t>
            </a:r>
            <a:endParaRPr lang="en-US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8808" y="5941974"/>
            <a:ext cx="6922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21: </a:t>
            </a:r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trang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sz="28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endParaRPr lang="en-US" sz="28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44" y="1527853"/>
            <a:ext cx="6927066" cy="44141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5846" y="-15071"/>
            <a:ext cx="1201615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I.Tổng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II.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sở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thuyết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III.Phân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tích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hệ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thống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IV.Giới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thiệu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hệ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thống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V.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luận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</a:t>
            </a: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89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4566" y="1822361"/>
            <a:ext cx="10140046" cy="5035639"/>
          </a:xfrm>
        </p:spPr>
        <p:txBody>
          <a:bodyPr>
            <a:normAutofit/>
          </a:bodyPr>
          <a:lstStyle/>
          <a:p>
            <a:pPr algn="just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Đã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chức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bản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thống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Kiến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thức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đạt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huy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khả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làm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theo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nhóm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chịu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áp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lực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cao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Hiểu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thêm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quy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làm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thủ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tục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hành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chính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Củng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cố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kiến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thức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ngôn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ngữ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lập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web.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Nâng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cao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khả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phân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tích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thiết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thống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7286" y="723593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</a:rPr>
              <a:t>35/38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978745" y="723593"/>
            <a:ext cx="8911687" cy="804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 LUẬN</a:t>
            </a:r>
            <a:endParaRPr lang="en-US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5846" y="-15071"/>
            <a:ext cx="12016156" cy="35394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I.Tổng</a:t>
            </a:r>
            <a:r>
              <a:rPr lang="en-US" sz="17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</a:t>
            </a:r>
            <a:r>
              <a:rPr lang="en-US" sz="17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II.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</a:t>
            </a:r>
            <a:r>
              <a:rPr lang="en-US" sz="17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sở</a:t>
            </a:r>
            <a:r>
              <a:rPr lang="en-US" sz="17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17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thuyết</a:t>
            </a:r>
            <a:r>
              <a:rPr lang="en-US" sz="17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III.Phân</a:t>
            </a:r>
            <a:r>
              <a:rPr lang="en-US" sz="17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tích</a:t>
            </a:r>
            <a:r>
              <a:rPr lang="en-US" sz="17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hệ</a:t>
            </a:r>
            <a:r>
              <a:rPr lang="en-US" sz="17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thống</a:t>
            </a:r>
            <a:r>
              <a:rPr lang="en-US" sz="17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IV.Giới</a:t>
            </a:r>
            <a:r>
              <a:rPr lang="en-US" sz="17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thiệu</a:t>
            </a:r>
            <a:r>
              <a:rPr lang="en-US" sz="17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hệ</a:t>
            </a:r>
            <a:r>
              <a:rPr lang="en-US" sz="17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thống</a:t>
            </a:r>
            <a:r>
              <a:rPr lang="en-US" sz="17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sz="1700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V.</a:t>
            </a:r>
            <a:r>
              <a:rPr lang="en-US" sz="1700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sz="17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luận</a:t>
            </a:r>
            <a:r>
              <a:rPr lang="en-US" sz="17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7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sz="17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en-US" sz="17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</a:t>
            </a:r>
            <a:endParaRPr lang="en-US" sz="1700" b="1" dirty="0" smtClean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79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4566" y="1185258"/>
            <a:ext cx="10140046" cy="5672742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Đã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bản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chức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đề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ra.</a:t>
            </a:r>
            <a:endParaRPr lang="en-US" sz="26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vài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chức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đã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sửa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chữa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theo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yêu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cầu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giáo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viên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phản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biện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lvl="1" algn="just">
              <a:buSzPct val="100000"/>
              <a:buNone/>
            </a:pPr>
            <a:r>
              <a:rPr lang="en-US" altLang="en-US" sz="2400" dirty="0" smtClean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	</a:t>
            </a:r>
            <a:r>
              <a:rPr lang="en-US" altLang="en-US" sz="2400" dirty="0" err="1" smtClean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Hộ</a:t>
            </a:r>
            <a:r>
              <a:rPr lang="en-US" altLang="en-US" sz="2400" dirty="0" smtClean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khẩu</a:t>
            </a:r>
            <a:r>
              <a:rPr lang="en-US" altLang="en-US" sz="2400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:</a:t>
            </a:r>
          </a:p>
          <a:p>
            <a:pPr lvl="2" algn="just">
              <a:buSzPct val="100000"/>
              <a:buFont typeface="Arial" panose="020B0604020202020204" pitchFamily="34" charset="0"/>
              <a:buChar char="•"/>
            </a:pP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Thêm</a:t>
            </a:r>
            <a:r>
              <a:rPr lang="en-US" altLang="en-US" sz="2200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, </a:t>
            </a: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cập</a:t>
            </a:r>
            <a:r>
              <a:rPr lang="en-US" altLang="en-US" sz="2200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nhật</a:t>
            </a:r>
            <a:r>
              <a:rPr lang="en-US" altLang="en-US" sz="2200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tình</a:t>
            </a:r>
            <a:r>
              <a:rPr lang="en-US" altLang="en-US" sz="2200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trạng</a:t>
            </a:r>
            <a:r>
              <a:rPr lang="en-US" altLang="en-US" sz="2200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của</a:t>
            </a:r>
            <a:r>
              <a:rPr lang="en-US" altLang="en-US" sz="2200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nhân</a:t>
            </a:r>
            <a:r>
              <a:rPr lang="en-US" altLang="en-US" sz="2200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khẩu</a:t>
            </a:r>
            <a:r>
              <a:rPr lang="en-US" altLang="en-US" sz="2200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trong</a:t>
            </a:r>
            <a:r>
              <a:rPr lang="en-US" altLang="en-US" sz="2200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sổ</a:t>
            </a:r>
            <a:r>
              <a:rPr lang="en-US" altLang="en-US" sz="2200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hộ</a:t>
            </a:r>
            <a:r>
              <a:rPr lang="en-US" altLang="en-US" sz="2200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khẩu</a:t>
            </a:r>
            <a:endParaRPr lang="en-US" altLang="en-US" sz="2200" dirty="0">
              <a:latin typeface="Tahoma" panose="020B0604030504040204" pitchFamily="34" charset="0"/>
              <a:cs typeface="Tahoma" panose="020B0604030504040204" pitchFamily="34" charset="0"/>
              <a:sym typeface="Tahoma" panose="020B0604030504040204" pitchFamily="34" charset="0"/>
            </a:endParaRPr>
          </a:p>
          <a:p>
            <a:pPr lvl="2" algn="just">
              <a:buSzPct val="100000"/>
              <a:buFont typeface="Arial" panose="020B0604020202020204" pitchFamily="34" charset="0"/>
              <a:buChar char="•"/>
            </a:pP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Lưu</a:t>
            </a:r>
            <a:r>
              <a:rPr lang="en-US" altLang="en-US" sz="2200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ngày</a:t>
            </a:r>
            <a:r>
              <a:rPr lang="en-US" altLang="en-US" sz="2200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chuyển</a:t>
            </a:r>
            <a:r>
              <a:rPr lang="en-US" altLang="en-US" sz="2200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đến</a:t>
            </a:r>
            <a:r>
              <a:rPr lang="en-US" altLang="en-US" sz="2200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hộ</a:t>
            </a:r>
            <a:r>
              <a:rPr lang="en-US" altLang="en-US" sz="2200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khẩu</a:t>
            </a:r>
            <a:r>
              <a:rPr lang="en-US" altLang="en-US" sz="2200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của</a:t>
            </a:r>
            <a:r>
              <a:rPr lang="en-US" altLang="en-US" sz="2200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các</a:t>
            </a:r>
            <a:r>
              <a:rPr lang="en-US" altLang="en-US" sz="2200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nhân</a:t>
            </a:r>
            <a:r>
              <a:rPr lang="en-US" altLang="en-US" sz="2200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khẩu</a:t>
            </a:r>
            <a:endParaRPr lang="en-US" altLang="en-US" sz="2200" dirty="0">
              <a:latin typeface="Tahoma" panose="020B0604030504040204" pitchFamily="34" charset="0"/>
              <a:cs typeface="Tahoma" panose="020B0604030504040204" pitchFamily="34" charset="0"/>
              <a:sym typeface="Tahoma" panose="020B0604030504040204" pitchFamily="34" charset="0"/>
            </a:endParaRPr>
          </a:p>
          <a:p>
            <a:pPr lvl="2" algn="just">
              <a:buSzPct val="100000"/>
              <a:buFont typeface="Arial" panose="020B0604020202020204" pitchFamily="34" charset="0"/>
              <a:buChar char="•"/>
            </a:pP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Nhập</a:t>
            </a:r>
            <a:r>
              <a:rPr lang="en-US" altLang="en-US" sz="2200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hộ</a:t>
            </a:r>
            <a:r>
              <a:rPr lang="en-US" altLang="en-US" sz="2200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khẩu</a:t>
            </a:r>
            <a:r>
              <a:rPr lang="en-US" altLang="en-US" sz="2200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chỉ</a:t>
            </a:r>
            <a:r>
              <a:rPr lang="en-US" altLang="en-US" sz="2200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cần</a:t>
            </a:r>
            <a:r>
              <a:rPr lang="en-US" altLang="en-US" sz="2200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nhập</a:t>
            </a:r>
            <a:r>
              <a:rPr lang="en-US" altLang="en-US" sz="2200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số</a:t>
            </a:r>
            <a:r>
              <a:rPr lang="en-US" altLang="en-US" sz="2200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khai</a:t>
            </a:r>
            <a:r>
              <a:rPr lang="en-US" altLang="en-US" sz="2200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sinh</a:t>
            </a:r>
            <a:endParaRPr lang="en-US" altLang="en-US" sz="2200" dirty="0">
              <a:latin typeface="Tahoma" panose="020B0604030504040204" pitchFamily="34" charset="0"/>
              <a:cs typeface="Tahoma" panose="020B0604030504040204" pitchFamily="34" charset="0"/>
              <a:sym typeface="Tahoma" panose="020B0604030504040204" pitchFamily="34" charset="0"/>
            </a:endParaRPr>
          </a:p>
          <a:p>
            <a:pPr lvl="2" algn="just">
              <a:buSzPct val="100000"/>
              <a:buFont typeface="Arial" panose="020B0604020202020204" pitchFamily="34" charset="0"/>
              <a:buChar char="•"/>
            </a:pP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Người</a:t>
            </a:r>
            <a:r>
              <a:rPr lang="en-US" altLang="en-US" sz="2200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đăng</a:t>
            </a:r>
            <a:r>
              <a:rPr lang="en-US" altLang="en-US" sz="2200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ký</a:t>
            </a:r>
            <a:r>
              <a:rPr lang="en-US" altLang="en-US" sz="2200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tách</a:t>
            </a:r>
            <a:r>
              <a:rPr lang="en-US" altLang="en-US" sz="2200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hộ</a:t>
            </a:r>
            <a:r>
              <a:rPr lang="en-US" altLang="en-US" sz="2200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khẩu</a:t>
            </a:r>
            <a:r>
              <a:rPr lang="en-US" altLang="en-US" sz="2200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hoặc</a:t>
            </a:r>
            <a:r>
              <a:rPr lang="en-US" altLang="en-US" sz="2200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thêm</a:t>
            </a:r>
            <a:r>
              <a:rPr lang="en-US" altLang="en-US" sz="2200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nhân</a:t>
            </a:r>
            <a:r>
              <a:rPr lang="en-US" altLang="en-US" sz="2200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khẩu</a:t>
            </a:r>
            <a:r>
              <a:rPr lang="en-US" altLang="en-US" sz="2200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phải</a:t>
            </a:r>
            <a:r>
              <a:rPr lang="en-US" altLang="en-US" sz="2200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là</a:t>
            </a:r>
            <a:r>
              <a:rPr lang="en-US" altLang="en-US" sz="2200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chủ</a:t>
            </a:r>
            <a:r>
              <a:rPr lang="en-US" altLang="en-US" sz="2200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hộ</a:t>
            </a:r>
            <a:endParaRPr lang="en-US" altLang="en-US" sz="2200" dirty="0">
              <a:latin typeface="Tahoma" panose="020B0604030504040204" pitchFamily="34" charset="0"/>
              <a:cs typeface="Tahoma" panose="020B0604030504040204" pitchFamily="34" charset="0"/>
              <a:sym typeface="Tahoma" panose="020B0604030504040204" pitchFamily="34" charset="0"/>
            </a:endParaRPr>
          </a:p>
          <a:p>
            <a:pPr lvl="2" algn="just">
              <a:buSzPct val="100000"/>
              <a:buFont typeface="Arial" panose="020B0604020202020204" pitchFamily="34" charset="0"/>
              <a:buChar char="•"/>
            </a:pP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Xem</a:t>
            </a:r>
            <a:r>
              <a:rPr lang="en-US" altLang="en-US" sz="2200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các</a:t>
            </a:r>
            <a:r>
              <a:rPr lang="en-US" altLang="en-US" sz="2200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đơn</a:t>
            </a:r>
            <a:r>
              <a:rPr lang="en-US" altLang="en-US" sz="2200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đăng</a:t>
            </a:r>
            <a:r>
              <a:rPr lang="en-US" altLang="en-US" sz="2200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ký</a:t>
            </a:r>
            <a:r>
              <a:rPr lang="en-US" altLang="en-US" sz="2200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chuyển</a:t>
            </a:r>
            <a:r>
              <a:rPr lang="en-US" altLang="en-US" sz="2200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nhân</a:t>
            </a:r>
            <a:r>
              <a:rPr lang="en-US" altLang="en-US" sz="2200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khẩu</a:t>
            </a:r>
            <a:r>
              <a:rPr lang="en-US" altLang="en-US" sz="2200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đã</a:t>
            </a:r>
            <a:r>
              <a:rPr lang="en-US" altLang="en-US" sz="2200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duyệt</a:t>
            </a:r>
            <a:r>
              <a:rPr lang="en-US" altLang="en-US" sz="2200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phục</a:t>
            </a:r>
            <a:r>
              <a:rPr lang="en-US" altLang="en-US" sz="2200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vụ</a:t>
            </a:r>
            <a:r>
              <a:rPr lang="en-US" altLang="en-US" sz="2200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nhu</a:t>
            </a:r>
            <a:r>
              <a:rPr lang="en-US" altLang="en-US" sz="2200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cầu</a:t>
            </a:r>
            <a:r>
              <a:rPr lang="en-US" altLang="en-US" sz="2200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xem</a:t>
            </a:r>
            <a:r>
              <a:rPr lang="en-US" altLang="en-US" sz="2200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lịch</a:t>
            </a:r>
            <a:r>
              <a:rPr lang="en-US" altLang="en-US" sz="2200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sử</a:t>
            </a:r>
            <a:r>
              <a:rPr lang="en-US" altLang="en-US" sz="2200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chuyển</a:t>
            </a:r>
            <a:r>
              <a:rPr lang="en-US" altLang="en-US" sz="2200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đi</a:t>
            </a:r>
            <a:r>
              <a:rPr lang="en-US" altLang="en-US" sz="2200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của</a:t>
            </a:r>
            <a:r>
              <a:rPr lang="en-US" altLang="en-US" sz="2200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mỗi</a:t>
            </a:r>
            <a:r>
              <a:rPr lang="en-US" altLang="en-US" sz="2200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200" dirty="0" err="1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người</a:t>
            </a:r>
            <a:r>
              <a:rPr lang="en-US" altLang="en-US" sz="2200" dirty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.</a:t>
            </a:r>
            <a:endParaRPr lang="en-US" sz="2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7286" y="723593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</a:rPr>
              <a:t>34/38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5846" y="-15071"/>
            <a:ext cx="12016156" cy="35394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I.Tổng</a:t>
            </a:r>
            <a:r>
              <a:rPr lang="en-US" sz="17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</a:t>
            </a:r>
            <a:r>
              <a:rPr lang="en-US" sz="17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II.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</a:t>
            </a:r>
            <a:r>
              <a:rPr lang="en-US" sz="17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sở</a:t>
            </a:r>
            <a:r>
              <a:rPr lang="en-US" sz="17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17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thuyết</a:t>
            </a:r>
            <a:r>
              <a:rPr lang="en-US" sz="17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III.Phân</a:t>
            </a:r>
            <a:r>
              <a:rPr lang="en-US" sz="17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tích</a:t>
            </a:r>
            <a:r>
              <a:rPr lang="en-US" sz="17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hệ</a:t>
            </a:r>
            <a:r>
              <a:rPr lang="en-US" sz="17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thống</a:t>
            </a:r>
            <a:r>
              <a:rPr lang="en-US" sz="17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IV.Giới</a:t>
            </a:r>
            <a:r>
              <a:rPr lang="en-US" sz="17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thiệu</a:t>
            </a:r>
            <a:r>
              <a:rPr lang="en-US" sz="17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hệ</a:t>
            </a:r>
            <a:r>
              <a:rPr lang="en-US" sz="17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thống</a:t>
            </a:r>
            <a:r>
              <a:rPr lang="en-US" sz="17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sz="1700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V.</a:t>
            </a:r>
            <a:r>
              <a:rPr lang="en-US" sz="1700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sz="17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luận</a:t>
            </a:r>
            <a:r>
              <a:rPr lang="en-US" sz="17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7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sz="17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en-US" sz="17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</a:t>
            </a:r>
            <a:endParaRPr lang="en-US" sz="1700" b="1" dirty="0" smtClean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20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4566" y="1185258"/>
            <a:ext cx="10140046" cy="5672742"/>
          </a:xfrm>
        </p:spPr>
        <p:txBody>
          <a:bodyPr>
            <a:normAutofit/>
          </a:bodyPr>
          <a:lstStyle/>
          <a:p>
            <a:pPr lvl="1" algn="just">
              <a:buSzPct val="100000"/>
              <a:buNone/>
            </a:pPr>
            <a:r>
              <a:rPr lang="en-US" altLang="en-US" sz="2400" dirty="0" smtClean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	</a:t>
            </a:r>
            <a:r>
              <a:rPr lang="en-US" altLang="en-US" sz="2400" dirty="0" err="1" smtClean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Khai</a:t>
            </a:r>
            <a:r>
              <a:rPr lang="en-US" altLang="en-US" sz="2400" dirty="0" smtClean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 smtClean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sinh</a:t>
            </a:r>
            <a:r>
              <a:rPr lang="en-US" altLang="en-US" sz="2400" dirty="0" smtClean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:</a:t>
            </a:r>
            <a:endParaRPr lang="en-US" altLang="en-US" sz="2400" dirty="0">
              <a:latin typeface="Tahoma" panose="020B0604030504040204" pitchFamily="34" charset="0"/>
              <a:cs typeface="Tahoma" panose="020B0604030504040204" pitchFamily="34" charset="0"/>
              <a:sym typeface="Tahoma" panose="020B0604030504040204" pitchFamily="34" charset="0"/>
            </a:endParaRPr>
          </a:p>
          <a:p>
            <a:pPr lvl="2" algn="just">
              <a:buSzPct val="100000"/>
              <a:buFont typeface="Arial" panose="020B0604020202020204" pitchFamily="34" charset="0"/>
              <a:buChar char="•"/>
            </a:pPr>
            <a:r>
              <a:rPr lang="vi-VN" sz="2400" dirty="0"/>
              <a:t>Kiểm tra ngày cấp lớn hơn ngày </a:t>
            </a:r>
            <a:r>
              <a:rPr lang="vi-VN" sz="2400" dirty="0" smtClean="0"/>
              <a:t>duyệt</a:t>
            </a:r>
            <a:r>
              <a:rPr lang="en-US" sz="2400" dirty="0" smtClean="0"/>
              <a:t>.</a:t>
            </a:r>
          </a:p>
          <a:p>
            <a:pPr lvl="2" algn="just">
              <a:buSzPct val="100000"/>
              <a:buFont typeface="Arial" panose="020B0604020202020204" pitchFamily="34" charset="0"/>
              <a:buChar char="•"/>
            </a:pPr>
            <a:r>
              <a:rPr lang="vi-VN" sz="2400" dirty="0" smtClean="0"/>
              <a:t>Ngày </a:t>
            </a:r>
            <a:r>
              <a:rPr lang="vi-VN" sz="2400" dirty="0"/>
              <a:t>cấp và ngày duyệt phải lớn hơn ngày hiện </a:t>
            </a:r>
            <a:r>
              <a:rPr lang="vi-VN" sz="2400" dirty="0" smtClean="0"/>
              <a:t>tại</a:t>
            </a:r>
            <a:r>
              <a:rPr lang="en-US" sz="2400" dirty="0" smtClean="0"/>
              <a:t>.</a:t>
            </a:r>
          </a:p>
          <a:p>
            <a:pPr lvl="2" algn="just">
              <a:buSzPct val="100000"/>
              <a:buFont typeface="Arial" panose="020B0604020202020204" pitchFamily="34" charset="0"/>
              <a:buChar char="•"/>
            </a:pPr>
            <a:r>
              <a:rPr lang="vi-VN" sz="2400" dirty="0" smtClean="0"/>
              <a:t>Thêm </a:t>
            </a:r>
            <a:r>
              <a:rPr lang="vi-VN" sz="2400" dirty="0"/>
              <a:t>chức năng xem ttdk khai sinh đã từ </a:t>
            </a:r>
            <a:r>
              <a:rPr lang="vi-VN" sz="2400" dirty="0" smtClean="0"/>
              <a:t>chối</a:t>
            </a:r>
            <a:r>
              <a:rPr lang="en-US" sz="2400" dirty="0" smtClean="0"/>
              <a:t>.</a:t>
            </a:r>
          </a:p>
          <a:p>
            <a:pPr lvl="2" algn="just">
              <a:buSzPct val="100000"/>
              <a:buFont typeface="Arial" panose="020B0604020202020204" pitchFamily="34" charset="0"/>
              <a:buChar char="•"/>
            </a:pPr>
            <a:r>
              <a:rPr lang="vi-VN" sz="2400" dirty="0" smtClean="0"/>
              <a:t>Cho </a:t>
            </a:r>
            <a:r>
              <a:rPr lang="vi-VN" sz="2400" dirty="0"/>
              <a:t>phép cán bộ hủy việc xác nhận hoặc duyệt ttdk khai </a:t>
            </a:r>
            <a:r>
              <a:rPr lang="vi-VN" sz="2400" dirty="0" smtClean="0"/>
              <a:t>sinh</a:t>
            </a:r>
            <a:r>
              <a:rPr lang="en-US" sz="2400" dirty="0" smtClean="0"/>
              <a:t>.</a:t>
            </a:r>
          </a:p>
          <a:p>
            <a:pPr lvl="2" algn="just">
              <a:buSzPct val="100000"/>
              <a:buFont typeface="Arial" panose="020B0604020202020204" pitchFamily="34" charset="0"/>
              <a:buChar char="•"/>
            </a:pPr>
            <a:r>
              <a:rPr lang="vi-VN" sz="2400" dirty="0" smtClean="0"/>
              <a:t>Hiển </a:t>
            </a:r>
            <a:r>
              <a:rPr lang="vi-VN" sz="2400" dirty="0"/>
              <a:t>thị trạng thái ttdk khai sinh đã xác nhận, đã duyệt</a:t>
            </a:r>
            <a:r>
              <a:rPr lang="vi-VN" sz="2400" dirty="0" smtClean="0"/>
              <a:t>...</a:t>
            </a:r>
            <a:endParaRPr lang="en-US" sz="2400" dirty="0" smtClean="0"/>
          </a:p>
          <a:p>
            <a:pPr lvl="2" algn="just">
              <a:buSzPct val="100000"/>
              <a:buFont typeface="Arial" panose="020B0604020202020204" pitchFamily="34" charset="0"/>
              <a:buChar char="•"/>
            </a:pPr>
            <a:r>
              <a:rPr lang="vi-VN" sz="2400" dirty="0" smtClean="0"/>
              <a:t>Kiểm </a:t>
            </a:r>
            <a:r>
              <a:rPr lang="vi-VN" sz="2400" dirty="0"/>
              <a:t>tra tuổi kết hôn, kết hôn cũng huyết thống, người đăng ký đã kết hôn</a:t>
            </a:r>
            <a:r>
              <a:rPr lang="vi-VN" sz="2400" dirty="0" smtClean="0"/>
              <a:t>.</a:t>
            </a:r>
            <a:endParaRPr lang="en-US" sz="2400" dirty="0" smtClean="0"/>
          </a:p>
          <a:p>
            <a:pPr lvl="2" algn="just">
              <a:buSzPct val="100000"/>
              <a:buFont typeface="Arial" panose="020B0604020202020204" pitchFamily="34" charset="0"/>
              <a:buChar char="•"/>
            </a:pPr>
            <a:r>
              <a:rPr lang="vi-VN" sz="2400" dirty="0" smtClean="0"/>
              <a:t>Khi </a:t>
            </a:r>
            <a:r>
              <a:rPr lang="vi-VN" sz="2400" dirty="0"/>
              <a:t>A đăng ký kết hôn, B có thể xác nhận ngay trên hệ thống</a:t>
            </a:r>
            <a:r>
              <a:rPr lang="vi-VN" sz="2400" dirty="0" smtClean="0"/>
              <a:t>.</a:t>
            </a:r>
            <a:endParaRPr lang="en-US" sz="2400" dirty="0" smtClean="0"/>
          </a:p>
          <a:p>
            <a:pPr lvl="2" algn="just">
              <a:buSzPct val="100000"/>
              <a:buFont typeface="Arial" panose="020B0604020202020204" pitchFamily="34" charset="0"/>
              <a:buChar char="•"/>
            </a:pPr>
            <a:r>
              <a:rPr lang="vi-VN" sz="2400" dirty="0" smtClean="0"/>
              <a:t>Hiển </a:t>
            </a:r>
            <a:r>
              <a:rPr lang="vi-VN" sz="2400" dirty="0"/>
              <a:t>thị trạng thái ttdk kết </a:t>
            </a:r>
            <a:r>
              <a:rPr lang="vi-VN" sz="2400" dirty="0" smtClean="0"/>
              <a:t>hôn</a:t>
            </a:r>
            <a:r>
              <a:rPr lang="en-US" sz="2400" dirty="0" smtClean="0"/>
              <a:t>.</a:t>
            </a:r>
            <a:endParaRPr lang="en-US" sz="2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7286" y="723593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</a:rPr>
              <a:t>34/38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5846" y="-15071"/>
            <a:ext cx="12016156" cy="35394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I.Tổng</a:t>
            </a:r>
            <a:r>
              <a:rPr lang="en-US" sz="17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</a:t>
            </a:r>
            <a:r>
              <a:rPr lang="en-US" sz="17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II.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</a:t>
            </a:r>
            <a:r>
              <a:rPr lang="en-US" sz="17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sở</a:t>
            </a:r>
            <a:r>
              <a:rPr lang="en-US" sz="17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17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thuyết</a:t>
            </a:r>
            <a:r>
              <a:rPr lang="en-US" sz="17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III.Phân</a:t>
            </a:r>
            <a:r>
              <a:rPr lang="en-US" sz="17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tích</a:t>
            </a:r>
            <a:r>
              <a:rPr lang="en-US" sz="17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hệ</a:t>
            </a:r>
            <a:r>
              <a:rPr lang="en-US" sz="17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thống</a:t>
            </a:r>
            <a:r>
              <a:rPr lang="en-US" sz="17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IV.Giới</a:t>
            </a:r>
            <a:r>
              <a:rPr lang="en-US" sz="17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thiệu</a:t>
            </a:r>
            <a:r>
              <a:rPr lang="en-US" sz="17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hệ</a:t>
            </a:r>
            <a:r>
              <a:rPr lang="en-US" sz="17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thống</a:t>
            </a:r>
            <a:r>
              <a:rPr lang="en-US" sz="17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sz="1700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V.</a:t>
            </a:r>
            <a:r>
              <a:rPr lang="en-US" sz="1700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sz="17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luận</a:t>
            </a:r>
            <a:r>
              <a:rPr lang="en-US" sz="17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7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sz="17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en-US" sz="17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</a:t>
            </a:r>
            <a:endParaRPr lang="en-US" sz="1700" b="1" dirty="0" smtClean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20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4566" y="1185258"/>
            <a:ext cx="10140046" cy="5035639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Hạn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chế</a:t>
            </a:r>
            <a:endParaRPr lang="en-US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Chưa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quyết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những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trường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hợp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ngoại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lệ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Quy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còn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thiếu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sót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chức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chưa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kịp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7286" y="723593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</a:rPr>
              <a:t>36/38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5846" y="-15071"/>
            <a:ext cx="12016156" cy="35394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I.Tổng</a:t>
            </a:r>
            <a:r>
              <a:rPr lang="en-US" sz="17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</a:t>
            </a:r>
            <a:r>
              <a:rPr lang="en-US" sz="17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II.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</a:t>
            </a:r>
            <a:r>
              <a:rPr lang="en-US" sz="17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sở</a:t>
            </a:r>
            <a:r>
              <a:rPr lang="en-US" sz="17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17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thuyết</a:t>
            </a:r>
            <a:r>
              <a:rPr lang="en-US" sz="17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III.Phân</a:t>
            </a:r>
            <a:r>
              <a:rPr lang="en-US" sz="17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tích</a:t>
            </a:r>
            <a:r>
              <a:rPr lang="en-US" sz="17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hệ</a:t>
            </a:r>
            <a:r>
              <a:rPr lang="en-US" sz="17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thống</a:t>
            </a:r>
            <a:r>
              <a:rPr lang="en-US" sz="17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IV.Giới</a:t>
            </a:r>
            <a:r>
              <a:rPr lang="en-US" sz="17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thiệu</a:t>
            </a:r>
            <a:r>
              <a:rPr lang="en-US" sz="17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hệ</a:t>
            </a:r>
            <a:r>
              <a:rPr lang="en-US" sz="17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thống</a:t>
            </a:r>
            <a:r>
              <a:rPr lang="en-US" sz="17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sz="1700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V.</a:t>
            </a:r>
            <a:r>
              <a:rPr lang="en-US" sz="1700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sz="17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luận</a:t>
            </a:r>
            <a:r>
              <a:rPr lang="en-US" sz="17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7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sz="17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en-US" sz="17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</a:t>
            </a:r>
            <a:endParaRPr lang="en-US" sz="1700" b="1" dirty="0" smtClean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08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4566" y="1185258"/>
            <a:ext cx="10140046" cy="433159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</a:t>
            </a:r>
            <a:endParaRPr lang="en-US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Khắc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phục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những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phần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hạn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chế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Xây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dựng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WebService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cung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cấp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tin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thống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khác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như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y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tế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giáo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dục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….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chức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ký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trên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thiết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bị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7286" y="723593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</a:rPr>
              <a:t>37/38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5846" y="-15071"/>
            <a:ext cx="12016156" cy="35394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I.Tổng</a:t>
            </a:r>
            <a:r>
              <a:rPr lang="en-US" sz="17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</a:t>
            </a:r>
            <a:r>
              <a:rPr lang="en-US" sz="17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II.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</a:t>
            </a:r>
            <a:r>
              <a:rPr lang="en-US" sz="17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sở</a:t>
            </a:r>
            <a:r>
              <a:rPr lang="en-US" sz="17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17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thuyết</a:t>
            </a:r>
            <a:r>
              <a:rPr lang="en-US" sz="17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III.Phân</a:t>
            </a:r>
            <a:r>
              <a:rPr lang="en-US" sz="17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tích</a:t>
            </a:r>
            <a:r>
              <a:rPr lang="en-US" sz="17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hệ</a:t>
            </a:r>
            <a:r>
              <a:rPr lang="en-US" sz="17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thống</a:t>
            </a:r>
            <a:r>
              <a:rPr lang="en-US" sz="17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IV.Giới</a:t>
            </a:r>
            <a:r>
              <a:rPr lang="en-US" sz="17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thiệu</a:t>
            </a:r>
            <a:r>
              <a:rPr lang="en-US" sz="17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hệ</a:t>
            </a:r>
            <a:r>
              <a:rPr lang="en-US" sz="17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sz="17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thống</a:t>
            </a:r>
            <a:r>
              <a:rPr lang="en-US" sz="17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sz="1700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V.</a:t>
            </a:r>
            <a:r>
              <a:rPr lang="en-US" sz="1700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sz="17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luận</a:t>
            </a:r>
            <a:r>
              <a:rPr lang="en-US" sz="17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7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sz="17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en-US" sz="17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</a:t>
            </a:r>
            <a:endParaRPr lang="en-US" sz="1700" b="1" dirty="0" smtClean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58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00012" y="2371185"/>
            <a:ext cx="9755188" cy="188245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Xin chân thành cảm ơn quý thầy cô</a:t>
            </a:r>
            <a:br>
              <a:rPr lang="en-US" b="1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</a:br>
            <a:r>
              <a:rPr lang="en-US" b="1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và các bạn đã theo dõi!</a:t>
            </a:r>
            <a:endParaRPr lang="en-US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4434006"/>
            <a:ext cx="1700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Luận</a:t>
            </a:r>
            <a:r>
              <a:rPr lang="en-US" sz="24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văn</a:t>
            </a:r>
            <a:endParaRPr lang="en-US" sz="2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997030" y="857795"/>
            <a:ext cx="9755188" cy="18824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14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8745" y="723593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TỔNG QUAN</a:t>
            </a:r>
            <a:endParaRPr lang="en-US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4566" y="1690255"/>
            <a:ext cx="10140046" cy="5774683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3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Nhằm</a:t>
            </a:r>
            <a:r>
              <a:rPr lang="en-US" sz="3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3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hóa</a:t>
            </a:r>
            <a:r>
              <a:rPr lang="en-US" sz="3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sz="3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3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sz="3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3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sz="3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tin </a:t>
            </a:r>
            <a:r>
              <a:rPr lang="en-US" sz="3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3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dân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3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r>
              <a:rPr lang="en-US" sz="3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</a:t>
            </a:r>
            <a:r>
              <a:rPr lang="en-US" sz="3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quyết</a:t>
            </a:r>
            <a:r>
              <a:rPr lang="en-US" sz="3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3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thủ</a:t>
            </a:r>
            <a:r>
              <a:rPr lang="en-US" sz="3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tục</a:t>
            </a:r>
            <a:r>
              <a:rPr lang="en-US" sz="3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hành</a:t>
            </a:r>
            <a:r>
              <a:rPr lang="en-US" sz="3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chính</a:t>
            </a:r>
            <a:r>
              <a:rPr lang="en-US" sz="3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lvl="1">
              <a:buFont typeface="Wingdings" pitchFamily="2" charset="2"/>
              <a:buChar char="ü"/>
            </a:pP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Tiết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kiệm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thời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gian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lvl="1">
              <a:buFont typeface="Wingdings" pitchFamily="2" charset="2"/>
              <a:buChar char="ü"/>
            </a:pP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2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iảm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chi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phí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lvl="1">
              <a:buFont typeface="Wingdings" pitchFamily="2" charset="2"/>
              <a:buChar char="ü"/>
            </a:pP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Tăng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suất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làm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r>
              <a:rPr 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Thúc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đẩy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sự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mọi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mặt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kinh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tế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xã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hội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7286" y="723593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</a:rPr>
              <a:t>4/39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5846" y="-15071"/>
            <a:ext cx="1201615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I.Tổng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II.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sở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thuyết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III.Phân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tích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hệ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thốngIV.Giới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thiệu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hệ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thốngV.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luận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</a:t>
            </a: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978744" y="122859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Mục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tiêu</a:t>
            </a:r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18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7286" y="723593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</a:rPr>
              <a:t>5/39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64566" y="1185258"/>
            <a:ext cx="10140046" cy="438311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Quy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làm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thủ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tục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ký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hộ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khẩu</a:t>
            </a:r>
            <a:endParaRPr lang="en-US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Quy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làm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thủ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tục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ký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khai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sinh</a:t>
            </a:r>
            <a:endParaRPr lang="en-US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Quy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làm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thủ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tục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ký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hôn</a:t>
            </a:r>
            <a:endParaRPr lang="en-US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Quy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làm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thủ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tục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ký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CCCD</a:t>
            </a:r>
          </a:p>
          <a:p>
            <a:pPr marL="0" indent="0">
              <a:buNone/>
            </a:pP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978745" y="723593"/>
            <a:ext cx="8911687" cy="804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 SỞ LÝ THUYẾT</a:t>
            </a:r>
            <a:endParaRPr lang="en-US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5846" y="-15071"/>
            <a:ext cx="1201615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I.Tổng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II.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sở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thuyết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III.Phân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tích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hệ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thốngIV.Giới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thiệu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hệ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thốngV.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luận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</a:t>
            </a: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26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7286" y="723593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chemeClr val="accent2">
                    <a:lumMod val="50000"/>
                  </a:schemeClr>
                </a:solidFill>
              </a:rPr>
              <a:t>6/39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64566" y="1185258"/>
            <a:ext cx="10140046" cy="438311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Quy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làm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CCCD</a:t>
            </a:r>
          </a:p>
          <a:p>
            <a:pPr marL="0" indent="0">
              <a:buNone/>
            </a:pP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978745" y="723593"/>
            <a:ext cx="8911687" cy="804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 SỞ LÝ THUYẾT</a:t>
            </a:r>
            <a:endParaRPr lang="en-US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364566" y="1808903"/>
            <a:ext cx="10140046" cy="1100209"/>
          </a:xfrm>
          <a:custGeom>
            <a:avLst/>
            <a:gdLst>
              <a:gd name="connsiteX0" fmla="*/ 0 w 8506593"/>
              <a:gd name="connsiteY0" fmla="*/ 0 h 472432"/>
              <a:gd name="connsiteX1" fmla="*/ 8506593 w 8506593"/>
              <a:gd name="connsiteY1" fmla="*/ 0 h 472432"/>
              <a:gd name="connsiteX2" fmla="*/ 8506593 w 8506593"/>
              <a:gd name="connsiteY2" fmla="*/ 472432 h 472432"/>
              <a:gd name="connsiteX3" fmla="*/ 0 w 8506593"/>
              <a:gd name="connsiteY3" fmla="*/ 472432 h 472432"/>
              <a:gd name="connsiteX4" fmla="*/ 0 w 8506593"/>
              <a:gd name="connsiteY4" fmla="*/ 0 h 47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06593" h="472432">
                <a:moveTo>
                  <a:pt x="0" y="0"/>
                </a:moveTo>
                <a:lnTo>
                  <a:pt x="8506593" y="0"/>
                </a:lnTo>
                <a:lnTo>
                  <a:pt x="8506593" y="472432"/>
                </a:lnTo>
                <a:lnTo>
                  <a:pt x="0" y="47243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4993" tIns="76200" rIns="76200" bIns="76200" numCol="1" spcCol="1270" anchor="ctr" anchorCtr="0">
            <a:noAutofit/>
          </a:bodyPr>
          <a:lstStyle/>
          <a:p>
            <a:pPr lvl="0" algn="l" defTabSz="13335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2400" kern="1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2400" kern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1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dân</a:t>
            </a:r>
            <a:r>
              <a:rPr lang="en-US" sz="2400" kern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1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điền</a:t>
            </a:r>
            <a:r>
              <a:rPr lang="en-US" sz="2400" kern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1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sz="2400" kern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US" sz="2400" kern="1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ờ</a:t>
            </a:r>
            <a:r>
              <a:rPr lang="en-US" sz="2400" kern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1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khai</a:t>
            </a:r>
            <a:r>
              <a:rPr lang="en-US" sz="2400" kern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1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căn</a:t>
            </a:r>
            <a:r>
              <a:rPr lang="en-US" sz="2400" kern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1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cước</a:t>
            </a:r>
            <a:r>
              <a:rPr lang="en-US" sz="2400" kern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1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2400" kern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1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dân</a:t>
            </a:r>
            <a:r>
              <a:rPr lang="en-US" sz="2400" kern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kern="1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400" kern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1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mang</a:t>
            </a:r>
            <a:r>
              <a:rPr lang="en-US" sz="2400" kern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1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theo</a:t>
            </a:r>
            <a:r>
              <a:rPr lang="en-US" sz="2400" kern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1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400" kern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1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giấy</a:t>
            </a:r>
            <a:r>
              <a:rPr lang="en-US" sz="2400" kern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1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tờ</a:t>
            </a:r>
            <a:r>
              <a:rPr lang="en-US" sz="2400" kern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1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liên</a:t>
            </a:r>
            <a:r>
              <a:rPr lang="en-US" sz="2400" kern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1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</a:t>
            </a:r>
            <a:r>
              <a:rPr lang="en-US" sz="3000" kern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3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1364564" y="3065482"/>
            <a:ext cx="10140046" cy="1025834"/>
          </a:xfrm>
          <a:custGeom>
            <a:avLst/>
            <a:gdLst>
              <a:gd name="connsiteX0" fmla="*/ 0 w 8506593"/>
              <a:gd name="connsiteY0" fmla="*/ 0 h 472432"/>
              <a:gd name="connsiteX1" fmla="*/ 8506593 w 8506593"/>
              <a:gd name="connsiteY1" fmla="*/ 0 h 472432"/>
              <a:gd name="connsiteX2" fmla="*/ 8506593 w 8506593"/>
              <a:gd name="connsiteY2" fmla="*/ 472432 h 472432"/>
              <a:gd name="connsiteX3" fmla="*/ 0 w 8506593"/>
              <a:gd name="connsiteY3" fmla="*/ 472432 h 472432"/>
              <a:gd name="connsiteX4" fmla="*/ 0 w 8506593"/>
              <a:gd name="connsiteY4" fmla="*/ 0 h 47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06593" h="472432">
                <a:moveTo>
                  <a:pt x="0" y="0"/>
                </a:moveTo>
                <a:lnTo>
                  <a:pt x="8506593" y="0"/>
                </a:lnTo>
                <a:lnTo>
                  <a:pt x="8506593" y="472432"/>
                </a:lnTo>
                <a:lnTo>
                  <a:pt x="0" y="47243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4993" tIns="76200" rIns="76200" bIns="76200" numCol="1" spcCol="1270" anchor="ctr" anchorCtr="0">
            <a:noAutofit/>
          </a:bodyPr>
          <a:lstStyle/>
          <a:p>
            <a:pPr lvl="0" algn="l" defTabSz="13335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2400" kern="1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Cán</a:t>
            </a:r>
            <a:r>
              <a:rPr lang="en-US" sz="2400" kern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1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2400" kern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1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tiếp</a:t>
            </a:r>
            <a:r>
              <a:rPr lang="en-US" sz="2400" kern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1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nhận</a:t>
            </a:r>
            <a:r>
              <a:rPr lang="en-US" sz="2400" kern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1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hồ</a:t>
            </a:r>
            <a:r>
              <a:rPr lang="en-US" sz="2400" kern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1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sơ</a:t>
            </a:r>
            <a:r>
              <a:rPr lang="en-US" sz="2400" kern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kern="1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kiểm</a:t>
            </a:r>
            <a:r>
              <a:rPr lang="en-US" sz="2400" kern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1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đối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chiếu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chỉnh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sửa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lỗi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chính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tả</a:t>
            </a:r>
            <a:r>
              <a:rPr lang="en-US" sz="3000" kern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3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1364566" y="4247686"/>
            <a:ext cx="10140044" cy="1601574"/>
          </a:xfrm>
          <a:custGeom>
            <a:avLst/>
            <a:gdLst>
              <a:gd name="connsiteX0" fmla="*/ 0 w 8506593"/>
              <a:gd name="connsiteY0" fmla="*/ 0 h 472432"/>
              <a:gd name="connsiteX1" fmla="*/ 8506593 w 8506593"/>
              <a:gd name="connsiteY1" fmla="*/ 0 h 472432"/>
              <a:gd name="connsiteX2" fmla="*/ 8506593 w 8506593"/>
              <a:gd name="connsiteY2" fmla="*/ 472432 h 472432"/>
              <a:gd name="connsiteX3" fmla="*/ 0 w 8506593"/>
              <a:gd name="connsiteY3" fmla="*/ 472432 h 472432"/>
              <a:gd name="connsiteX4" fmla="*/ 0 w 8506593"/>
              <a:gd name="connsiteY4" fmla="*/ 0 h 47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06593" h="472432">
                <a:moveTo>
                  <a:pt x="0" y="0"/>
                </a:moveTo>
                <a:lnTo>
                  <a:pt x="8506593" y="0"/>
                </a:lnTo>
                <a:lnTo>
                  <a:pt x="8506593" y="472432"/>
                </a:lnTo>
                <a:lnTo>
                  <a:pt x="0" y="47243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4993" tIns="76200" rIns="76200" bIns="76200" numCol="1" spcCol="1270" anchor="ctr" anchorCtr="0">
            <a:noAutofit/>
          </a:bodyPr>
          <a:lstStyle/>
          <a:p>
            <a:pPr lvl="0" defTabSz="1333500">
              <a:spcBef>
                <a:spcPct val="0"/>
              </a:spcBef>
            </a:pPr>
            <a:r>
              <a:rPr lang="en-US" sz="2400" kern="1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Trường</a:t>
            </a:r>
            <a:r>
              <a:rPr lang="en-US" sz="2400" kern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1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hợp</a:t>
            </a:r>
            <a:r>
              <a:rPr lang="en-US" sz="2400" kern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1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chuyển</a:t>
            </a:r>
            <a:r>
              <a:rPr lang="en-US" sz="2400" kern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1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sz="2400" kern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CMND 9 </a:t>
            </a:r>
            <a:r>
              <a:rPr lang="en-US" sz="2400" kern="1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2400" kern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12 </a:t>
            </a:r>
            <a:r>
              <a:rPr lang="en-US" sz="2400" kern="1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2400" kern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sang </a:t>
            </a:r>
            <a:r>
              <a:rPr lang="en-US" sz="2400" kern="1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thẻ</a:t>
            </a:r>
            <a:r>
              <a:rPr lang="en-US" sz="2400" kern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1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Căn</a:t>
            </a:r>
            <a:r>
              <a:rPr lang="en-US" sz="2400" kern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1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cước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thì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cán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tiếp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nhận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theo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quy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định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điều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15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tư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dirty="0"/>
              <a:t>số 07/2016/TT-BCA ngày </a:t>
            </a:r>
            <a:r>
              <a:rPr lang="vi-VN" sz="2400" dirty="0" smtClean="0"/>
              <a:t>01/02/2016</a:t>
            </a:r>
            <a:r>
              <a:rPr lang="en-US" sz="2400" kern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5846" y="-15071"/>
            <a:ext cx="1201615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I.Tổng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II.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sở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thuyết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III.Phân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tích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hệ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thốngIV.Giới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thiệu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hệ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thốngV.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luận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</a:t>
            </a: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83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7286" y="723593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</a:rPr>
              <a:t>6/38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64566" y="1185258"/>
            <a:ext cx="10140046" cy="438311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Quy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làm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CCCD</a:t>
            </a:r>
          </a:p>
          <a:p>
            <a:pPr marL="0" indent="0">
              <a:buNone/>
            </a:pP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978745" y="723593"/>
            <a:ext cx="8911687" cy="804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 SỞ LÝ THUYẾT</a:t>
            </a:r>
            <a:endParaRPr lang="en-US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1364565" y="1841101"/>
            <a:ext cx="10140044" cy="1032387"/>
          </a:xfrm>
          <a:custGeom>
            <a:avLst/>
            <a:gdLst>
              <a:gd name="connsiteX0" fmla="*/ 0 w 8506593"/>
              <a:gd name="connsiteY0" fmla="*/ 0 h 472432"/>
              <a:gd name="connsiteX1" fmla="*/ 8506593 w 8506593"/>
              <a:gd name="connsiteY1" fmla="*/ 0 h 472432"/>
              <a:gd name="connsiteX2" fmla="*/ 8506593 w 8506593"/>
              <a:gd name="connsiteY2" fmla="*/ 472432 h 472432"/>
              <a:gd name="connsiteX3" fmla="*/ 0 w 8506593"/>
              <a:gd name="connsiteY3" fmla="*/ 472432 h 472432"/>
              <a:gd name="connsiteX4" fmla="*/ 0 w 8506593"/>
              <a:gd name="connsiteY4" fmla="*/ 0 h 47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06593" h="472432">
                <a:moveTo>
                  <a:pt x="0" y="0"/>
                </a:moveTo>
                <a:lnTo>
                  <a:pt x="8506593" y="0"/>
                </a:lnTo>
                <a:lnTo>
                  <a:pt x="8506593" y="472432"/>
                </a:lnTo>
                <a:lnTo>
                  <a:pt x="0" y="47243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4993" tIns="76200" rIns="76200" bIns="76200" numCol="1" spcCol="1270" anchor="ctr" anchorCtr="0">
            <a:noAutofit/>
          </a:bodyPr>
          <a:lstStyle/>
          <a:p>
            <a:pPr lvl="0" defTabSz="1333500">
              <a:spcBef>
                <a:spcPct val="0"/>
              </a:spcBef>
            </a:pP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Cán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chụp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thập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vân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tay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đặc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điểm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dạng</a:t>
            </a:r>
            <a:endPara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1364565" y="3019439"/>
            <a:ext cx="10140044" cy="1019783"/>
          </a:xfrm>
          <a:custGeom>
            <a:avLst/>
            <a:gdLst>
              <a:gd name="connsiteX0" fmla="*/ 0 w 8506593"/>
              <a:gd name="connsiteY0" fmla="*/ 0 h 472432"/>
              <a:gd name="connsiteX1" fmla="*/ 8506593 w 8506593"/>
              <a:gd name="connsiteY1" fmla="*/ 0 h 472432"/>
              <a:gd name="connsiteX2" fmla="*/ 8506593 w 8506593"/>
              <a:gd name="connsiteY2" fmla="*/ 472432 h 472432"/>
              <a:gd name="connsiteX3" fmla="*/ 0 w 8506593"/>
              <a:gd name="connsiteY3" fmla="*/ 472432 h 472432"/>
              <a:gd name="connsiteX4" fmla="*/ 0 w 8506593"/>
              <a:gd name="connsiteY4" fmla="*/ 0 h 47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06593" h="472432">
                <a:moveTo>
                  <a:pt x="0" y="0"/>
                </a:moveTo>
                <a:lnTo>
                  <a:pt x="8506593" y="0"/>
                </a:lnTo>
                <a:lnTo>
                  <a:pt x="8506593" y="472432"/>
                </a:lnTo>
                <a:lnTo>
                  <a:pt x="0" y="47243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4993" tIns="76200" rIns="76200" bIns="76200" numCol="1" spcCol="1270" anchor="ctr" anchorCtr="0">
            <a:noAutofit/>
          </a:bodyPr>
          <a:lstStyle/>
          <a:p>
            <a:pPr lvl="0" defTabSz="1333500">
              <a:spcBef>
                <a:spcPct val="0"/>
              </a:spcBef>
            </a:pP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Cán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cấp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giấy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hẹn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trả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thẻ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căn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cước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hồ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sơ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chưa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đầy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đủ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thì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dẫn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dân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hoàn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thiện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1364565" y="4185173"/>
            <a:ext cx="10140044" cy="1085759"/>
          </a:xfrm>
          <a:custGeom>
            <a:avLst/>
            <a:gdLst>
              <a:gd name="connsiteX0" fmla="*/ 0 w 8506593"/>
              <a:gd name="connsiteY0" fmla="*/ 0 h 472432"/>
              <a:gd name="connsiteX1" fmla="*/ 8506593 w 8506593"/>
              <a:gd name="connsiteY1" fmla="*/ 0 h 472432"/>
              <a:gd name="connsiteX2" fmla="*/ 8506593 w 8506593"/>
              <a:gd name="connsiteY2" fmla="*/ 472432 h 472432"/>
              <a:gd name="connsiteX3" fmla="*/ 0 w 8506593"/>
              <a:gd name="connsiteY3" fmla="*/ 472432 h 472432"/>
              <a:gd name="connsiteX4" fmla="*/ 0 w 8506593"/>
              <a:gd name="connsiteY4" fmla="*/ 0 h 47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06593" h="472432">
                <a:moveTo>
                  <a:pt x="0" y="0"/>
                </a:moveTo>
                <a:lnTo>
                  <a:pt x="8506593" y="0"/>
                </a:lnTo>
                <a:lnTo>
                  <a:pt x="8506593" y="472432"/>
                </a:lnTo>
                <a:lnTo>
                  <a:pt x="0" y="47243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4993" tIns="76200" rIns="76200" bIns="76200" numCol="1" spcCol="1270" anchor="ctr" anchorCtr="0">
            <a:noAutofit/>
          </a:bodyPr>
          <a:lstStyle/>
          <a:p>
            <a:pPr lvl="0" defTabSz="1333500">
              <a:spcBef>
                <a:spcPct val="0"/>
              </a:spcBef>
            </a:pP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trả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thẻ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theo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thời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địa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điểm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giấy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hẹn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5846" y="-15071"/>
            <a:ext cx="1201615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I.Tổng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II.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sở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thuyết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III.Phân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tích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hệ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thốngIV.Giới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thiệu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hệ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thốngV.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luận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</a:t>
            </a: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65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7286" y="723593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</a:rPr>
              <a:t>7/38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64566" y="1185258"/>
            <a:ext cx="10140046" cy="438311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Quy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làm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iấy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khai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sinh</a:t>
            </a:r>
            <a:endParaRPr lang="en-US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978745" y="723593"/>
            <a:ext cx="8911687" cy="804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 SỞ LÝ THUYẾT</a:t>
            </a:r>
            <a:endParaRPr lang="en-US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1364565" y="1841101"/>
            <a:ext cx="10140044" cy="1390892"/>
          </a:xfrm>
          <a:custGeom>
            <a:avLst/>
            <a:gdLst>
              <a:gd name="connsiteX0" fmla="*/ 0 w 8506593"/>
              <a:gd name="connsiteY0" fmla="*/ 0 h 472432"/>
              <a:gd name="connsiteX1" fmla="*/ 8506593 w 8506593"/>
              <a:gd name="connsiteY1" fmla="*/ 0 h 472432"/>
              <a:gd name="connsiteX2" fmla="*/ 8506593 w 8506593"/>
              <a:gd name="connsiteY2" fmla="*/ 472432 h 472432"/>
              <a:gd name="connsiteX3" fmla="*/ 0 w 8506593"/>
              <a:gd name="connsiteY3" fmla="*/ 472432 h 472432"/>
              <a:gd name="connsiteX4" fmla="*/ 0 w 8506593"/>
              <a:gd name="connsiteY4" fmla="*/ 0 h 47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06593" h="472432">
                <a:moveTo>
                  <a:pt x="0" y="0"/>
                </a:moveTo>
                <a:lnTo>
                  <a:pt x="8506593" y="0"/>
                </a:lnTo>
                <a:lnTo>
                  <a:pt x="8506593" y="472432"/>
                </a:lnTo>
                <a:lnTo>
                  <a:pt x="0" y="47243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4993" tIns="76200" rIns="76200" bIns="76200" numCol="1" spcCol="1270" anchor="ctr" anchorCtr="0">
            <a:noAutofit/>
          </a:bodyPr>
          <a:lstStyle/>
          <a:p>
            <a:pPr lvl="0" defTabSz="1333500">
              <a:spcBef>
                <a:spcPct val="0"/>
              </a:spcBef>
            </a:pP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dân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điền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Tờ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khai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ký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khai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sinh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Chuẩn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bị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giấy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tờ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cần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thiết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Giấy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chứng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sinh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sổ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hộ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khẩu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giấy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chứng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minh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ký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khai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sinh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1364565" y="3317429"/>
            <a:ext cx="10140044" cy="1378683"/>
          </a:xfrm>
          <a:custGeom>
            <a:avLst/>
            <a:gdLst>
              <a:gd name="connsiteX0" fmla="*/ 0 w 8506593"/>
              <a:gd name="connsiteY0" fmla="*/ 0 h 472432"/>
              <a:gd name="connsiteX1" fmla="*/ 8506593 w 8506593"/>
              <a:gd name="connsiteY1" fmla="*/ 0 h 472432"/>
              <a:gd name="connsiteX2" fmla="*/ 8506593 w 8506593"/>
              <a:gd name="connsiteY2" fmla="*/ 472432 h 472432"/>
              <a:gd name="connsiteX3" fmla="*/ 0 w 8506593"/>
              <a:gd name="connsiteY3" fmla="*/ 472432 h 472432"/>
              <a:gd name="connsiteX4" fmla="*/ 0 w 8506593"/>
              <a:gd name="connsiteY4" fmla="*/ 0 h 47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06593" h="472432">
                <a:moveTo>
                  <a:pt x="0" y="0"/>
                </a:moveTo>
                <a:lnTo>
                  <a:pt x="8506593" y="0"/>
                </a:lnTo>
                <a:lnTo>
                  <a:pt x="8506593" y="472432"/>
                </a:lnTo>
                <a:lnTo>
                  <a:pt x="0" y="47243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4993" tIns="76200" rIns="76200" bIns="76200" numCol="1" spcCol="1270" anchor="ctr" anchorCtr="0">
            <a:noAutofit/>
          </a:bodyPr>
          <a:lstStyle/>
          <a:p>
            <a:pPr lvl="0" defTabSz="1333500">
              <a:spcBef>
                <a:spcPct val="0"/>
              </a:spcBef>
            </a:pP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Nộp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giấy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tờ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trên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UBND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cấp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xã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nơi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cư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trú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cha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hoặc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mẹ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áp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trường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hợp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cha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mẹ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dân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Việt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Nam,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cư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trú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nước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</a:t>
            </a:r>
            <a:endPara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1364565" y="4781548"/>
            <a:ext cx="10140044" cy="1329699"/>
          </a:xfrm>
          <a:custGeom>
            <a:avLst/>
            <a:gdLst>
              <a:gd name="connsiteX0" fmla="*/ 0 w 8506593"/>
              <a:gd name="connsiteY0" fmla="*/ 0 h 472432"/>
              <a:gd name="connsiteX1" fmla="*/ 8506593 w 8506593"/>
              <a:gd name="connsiteY1" fmla="*/ 0 h 472432"/>
              <a:gd name="connsiteX2" fmla="*/ 8506593 w 8506593"/>
              <a:gd name="connsiteY2" fmla="*/ 472432 h 472432"/>
              <a:gd name="connsiteX3" fmla="*/ 0 w 8506593"/>
              <a:gd name="connsiteY3" fmla="*/ 472432 h 472432"/>
              <a:gd name="connsiteX4" fmla="*/ 0 w 8506593"/>
              <a:gd name="connsiteY4" fmla="*/ 0 h 47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06593" h="472432">
                <a:moveTo>
                  <a:pt x="0" y="0"/>
                </a:moveTo>
                <a:lnTo>
                  <a:pt x="8506593" y="0"/>
                </a:lnTo>
                <a:lnTo>
                  <a:pt x="8506593" y="472432"/>
                </a:lnTo>
                <a:lnTo>
                  <a:pt x="0" y="47243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4993" tIns="76200" rIns="76200" bIns="76200" numCol="1" spcCol="1270" anchor="ctr" anchorCtr="0">
            <a:noAutofit/>
          </a:bodyPr>
          <a:lstStyle/>
          <a:p>
            <a:pPr lvl="0" defTabSz="1333500">
              <a:spcBef>
                <a:spcPct val="0"/>
              </a:spcBef>
            </a:pP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tiếp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nhận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hồ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sơ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ký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khai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sinh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cấp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iấy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khai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sinh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5846" y="-15071"/>
            <a:ext cx="1201615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I.Tổng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II.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sở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thuyết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III.Phân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tích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hệ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thốngIV.Giới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thiệu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hệ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thốngV.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luận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</a:t>
            </a: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84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3" y="787400"/>
            <a:ext cx="779462" cy="365125"/>
          </a:xfrm>
        </p:spPr>
        <p:txBody>
          <a:bodyPr/>
          <a:lstStyle/>
          <a:p>
            <a:fld id="{ED072615-4AFB-4EA9-B006-F43B64410368}" type="slidenum">
              <a:rPr lang="en-US" altLang="en-US"/>
              <a:pPr/>
              <a:t>9</a:t>
            </a:fld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5" name="Freeform 11"/>
          <p:cNvSpPr>
            <a:spLocks/>
          </p:cNvSpPr>
          <p:nvPr/>
        </p:nvSpPr>
        <p:spPr bwMode="auto">
          <a:xfrm flipV="1">
            <a:off x="0" y="714375"/>
            <a:ext cx="1584325" cy="508000"/>
          </a:xfrm>
          <a:custGeom>
            <a:avLst/>
            <a:gdLst>
              <a:gd name="T0" fmla="*/ 9248 w 9248"/>
              <a:gd name="T1" fmla="*/ 4701 h 10000"/>
              <a:gd name="T2" fmla="*/ 7915 w 9248"/>
              <a:gd name="T3" fmla="*/ 188 h 10000"/>
              <a:gd name="T4" fmla="*/ 7886 w 9248"/>
              <a:gd name="T5" fmla="*/ 94 h 10000"/>
              <a:gd name="T6" fmla="*/ 7803 w 9248"/>
              <a:gd name="T7" fmla="*/ 0 h 10000"/>
              <a:gd name="T8" fmla="*/ 7275 w 9248"/>
              <a:gd name="T9" fmla="*/ 0 h 10000"/>
              <a:gd name="T10" fmla="*/ 0 w 9248"/>
              <a:gd name="T11" fmla="*/ 70 h 10000"/>
              <a:gd name="T12" fmla="*/ 25 w 9248"/>
              <a:gd name="T13" fmla="*/ 10000 h 10000"/>
              <a:gd name="T14" fmla="*/ 7275 w 9248"/>
              <a:gd name="T15" fmla="*/ 9966 h 10000"/>
              <a:gd name="T16" fmla="*/ 7803 w 9248"/>
              <a:gd name="T17" fmla="*/ 9966 h 10000"/>
              <a:gd name="T18" fmla="*/ 7886 w 9248"/>
              <a:gd name="T19" fmla="*/ 9872 h 10000"/>
              <a:gd name="T20" fmla="*/ 7915 w 9248"/>
              <a:gd name="T21" fmla="*/ 9778 h 10000"/>
              <a:gd name="T22" fmla="*/ 9248 w 9248"/>
              <a:gd name="T23" fmla="*/ 5265 h 10000"/>
              <a:gd name="T24" fmla="*/ 9248 w 9248"/>
              <a:gd name="T25" fmla="*/ 4701 h 10000"/>
              <a:gd name="T26" fmla="*/ 0 w 9248"/>
              <a:gd name="T27" fmla="*/ 0 h 10000"/>
              <a:gd name="T28" fmla="*/ 9248 w 9248"/>
              <a:gd name="T29" fmla="*/ 10000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T26" t="T27" r="T28" b="T29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TextBox 6"/>
          <p:cNvSpPr>
            <a:spLocks noChangeArrowheads="1"/>
          </p:cNvSpPr>
          <p:nvPr/>
        </p:nvSpPr>
        <p:spPr bwMode="auto">
          <a:xfrm>
            <a:off x="266700" y="723900"/>
            <a:ext cx="1098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2400" b="1">
                <a:solidFill>
                  <a:srgbClr val="5B1E12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rPr>
              <a:t>7/38</a:t>
            </a:r>
          </a:p>
        </p:txBody>
      </p:sp>
      <p:sp>
        <p:nvSpPr>
          <p:cNvPr id="17" name="Content Placeholder 3"/>
          <p:cNvSpPr txBox="1">
            <a:spLocks noChangeArrowheads="1"/>
          </p:cNvSpPr>
          <p:nvPr/>
        </p:nvSpPr>
        <p:spPr>
          <a:xfrm>
            <a:off x="1365250" y="1185863"/>
            <a:ext cx="10139363" cy="4383087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Ø"/>
            </a:pPr>
            <a:r>
              <a:rPr lang="en-US" altLang="zh-CN" sz="2800" dirty="0" err="1" smtClean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Quy</a:t>
            </a:r>
            <a:r>
              <a:rPr lang="en-US" altLang="zh-CN" sz="2800" dirty="0" smtClean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zh-CN" sz="2800" dirty="0" err="1" smtClean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trình</a:t>
            </a:r>
            <a:r>
              <a:rPr lang="en-US" altLang="zh-CN" sz="2800" dirty="0" smtClean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zh-CN" sz="2800" dirty="0" err="1" smtClean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thêm</a:t>
            </a:r>
            <a:r>
              <a:rPr lang="en-US" altLang="zh-CN" sz="2800" dirty="0" smtClean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zh-CN" sz="2800" dirty="0" err="1" smtClean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nhân</a:t>
            </a:r>
            <a:r>
              <a:rPr lang="en-US" altLang="zh-CN" sz="2800" dirty="0" smtClean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zh-CN" sz="2800" dirty="0" err="1" smtClean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khẩu</a:t>
            </a:r>
            <a:r>
              <a:rPr lang="en-US" altLang="zh-CN" sz="2800" dirty="0" smtClean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zh-CN" sz="2800" dirty="0" err="1" smtClean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hoặc</a:t>
            </a:r>
            <a:r>
              <a:rPr lang="en-US" altLang="zh-CN" sz="2800" dirty="0" smtClean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zh-CN" sz="2800" dirty="0" err="1" smtClean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tách</a:t>
            </a:r>
            <a:r>
              <a:rPr lang="en-US" altLang="zh-CN" sz="2800" dirty="0" smtClean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zh-CN" sz="2800" dirty="0" err="1" smtClean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hộ</a:t>
            </a:r>
            <a:r>
              <a:rPr lang="en-US" altLang="zh-CN" sz="2800" dirty="0" smtClean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zh-CN" sz="2800" dirty="0" err="1" smtClean="0"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khẩu</a:t>
            </a:r>
            <a:endParaRPr lang="en-US" altLang="zh-CN" sz="2800" dirty="0">
              <a:latin typeface="Tahoma" panose="020B0604030504040204" pitchFamily="34" charset="0"/>
              <a:cs typeface="Tahoma" panose="020B0604030504040204" pitchFamily="34" charset="0"/>
              <a:sym typeface="Tahoma" panose="020B0604030504040204" pitchFamily="34" charset="0"/>
            </a:endParaRPr>
          </a:p>
        </p:txBody>
      </p:sp>
      <p:sp>
        <p:nvSpPr>
          <p:cNvPr id="18" name="Title 1"/>
          <p:cNvSpPr>
            <a:spLocks noChangeArrowheads="1"/>
          </p:cNvSpPr>
          <p:nvPr/>
        </p:nvSpPr>
        <p:spPr bwMode="auto">
          <a:xfrm>
            <a:off x="1978025" y="723900"/>
            <a:ext cx="8912225" cy="8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altLang="en-US" sz="2800" b="1">
                <a:solidFill>
                  <a:srgbClr val="262626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CƠ SỞ LÝ THUYẾT</a:t>
            </a:r>
          </a:p>
        </p:txBody>
      </p:sp>
      <p:sp>
        <p:nvSpPr>
          <p:cNvPr id="19" name="Freeform 11"/>
          <p:cNvSpPr>
            <a:spLocks noChangeArrowheads="1"/>
          </p:cNvSpPr>
          <p:nvPr/>
        </p:nvSpPr>
        <p:spPr bwMode="auto">
          <a:xfrm>
            <a:off x="1365250" y="1730374"/>
            <a:ext cx="10139363" cy="1749427"/>
          </a:xfrm>
          <a:custGeom>
            <a:avLst/>
            <a:gdLst>
              <a:gd name="T0" fmla="*/ 0 w 8506593"/>
              <a:gd name="T1" fmla="*/ 0 h 472432"/>
              <a:gd name="T2" fmla="*/ 8506593 w 8506593"/>
              <a:gd name="T3" fmla="*/ 0 h 472432"/>
              <a:gd name="T4" fmla="*/ 8506593 w 8506593"/>
              <a:gd name="T5" fmla="*/ 472432 h 472432"/>
              <a:gd name="T6" fmla="*/ 0 w 8506593"/>
              <a:gd name="T7" fmla="*/ 472432 h 472432"/>
              <a:gd name="T8" fmla="*/ 0 w 8506593"/>
              <a:gd name="T9" fmla="*/ 0 h 4724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506593"/>
              <a:gd name="T16" fmla="*/ 0 h 472432"/>
              <a:gd name="T17" fmla="*/ 8506593 w 8506593"/>
              <a:gd name="T18" fmla="*/ 472432 h 47243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506593" h="472432">
                <a:moveTo>
                  <a:pt x="0" y="0"/>
                </a:moveTo>
                <a:lnTo>
                  <a:pt x="8506593" y="0"/>
                </a:lnTo>
                <a:lnTo>
                  <a:pt x="8506593" y="472432"/>
                </a:lnTo>
                <a:lnTo>
                  <a:pt x="0" y="472432"/>
                </a:lnTo>
                <a:lnTo>
                  <a:pt x="0" y="0"/>
                </a:lnTo>
                <a:close/>
              </a:path>
            </a:pathLst>
          </a:custGeom>
          <a:solidFill>
            <a:srgbClr val="5B1E12"/>
          </a:solidFill>
          <a:ln w="15875" cap="rnd" cmpd="sng">
            <a:solidFill>
              <a:srgbClr val="EAE8CF"/>
            </a:solidFill>
            <a:miter lim="800000"/>
            <a:headEnd/>
            <a:tailEnd/>
          </a:ln>
        </p:spPr>
        <p:txBody>
          <a:bodyPr lIns="374993" tIns="76200" rIns="76200" bIns="76200" anchor="ctr"/>
          <a:lstStyle/>
          <a:p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Điều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kiện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:</a:t>
            </a:r>
          </a:p>
          <a:p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	-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Người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cùng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chỗ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ở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hợp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pháp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có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năng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lực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hành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vi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dân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sự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đầy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đủ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và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có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nhu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cầu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tách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hộ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khẩu</a:t>
            </a:r>
            <a:endParaRPr lang="en-US" altLang="en-US" sz="2400" dirty="0">
              <a:solidFill>
                <a:srgbClr val="FFFFFF"/>
              </a:solidFill>
              <a:latin typeface="Tahoma" panose="020B0604030504040204" pitchFamily="34" charset="0"/>
              <a:cs typeface="Tahoma" panose="020B0604030504040204" pitchFamily="34" charset="0"/>
              <a:sym typeface="Tahoma" panose="020B0604030504040204" pitchFamily="34" charset="0"/>
            </a:endParaRPr>
          </a:p>
          <a:p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	-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Người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tách</a:t>
            </a:r>
            <a:r>
              <a:rPr lang="en-US" altLang="en-US" sz="2400" dirty="0" smtClean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, </a:t>
            </a:r>
            <a:r>
              <a:rPr lang="en-US" altLang="en-US" sz="2400" dirty="0" err="1" smtClean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thêm</a:t>
            </a:r>
            <a:r>
              <a:rPr lang="en-US" altLang="en-US" sz="2400" dirty="0" smtClean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hộ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khẩu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phải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được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sự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đồng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ý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của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chủ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hộ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.</a:t>
            </a:r>
          </a:p>
        </p:txBody>
      </p:sp>
      <p:sp>
        <p:nvSpPr>
          <p:cNvPr id="20" name="Freeform 12"/>
          <p:cNvSpPr>
            <a:spLocks noChangeArrowheads="1"/>
          </p:cNvSpPr>
          <p:nvPr/>
        </p:nvSpPr>
        <p:spPr bwMode="auto">
          <a:xfrm>
            <a:off x="1379539" y="3571733"/>
            <a:ext cx="10139362" cy="1845396"/>
          </a:xfrm>
          <a:custGeom>
            <a:avLst/>
            <a:gdLst>
              <a:gd name="T0" fmla="*/ 0 w 8506593"/>
              <a:gd name="T1" fmla="*/ 0 h 472432"/>
              <a:gd name="T2" fmla="*/ 8506593 w 8506593"/>
              <a:gd name="T3" fmla="*/ 0 h 472432"/>
              <a:gd name="T4" fmla="*/ 8506593 w 8506593"/>
              <a:gd name="T5" fmla="*/ 472432 h 472432"/>
              <a:gd name="T6" fmla="*/ 0 w 8506593"/>
              <a:gd name="T7" fmla="*/ 472432 h 472432"/>
              <a:gd name="T8" fmla="*/ 0 w 8506593"/>
              <a:gd name="T9" fmla="*/ 0 h 4724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506593"/>
              <a:gd name="T16" fmla="*/ 0 h 472432"/>
              <a:gd name="T17" fmla="*/ 8506593 w 8506593"/>
              <a:gd name="T18" fmla="*/ 472432 h 47243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506593" h="472432">
                <a:moveTo>
                  <a:pt x="0" y="0"/>
                </a:moveTo>
                <a:lnTo>
                  <a:pt x="8506593" y="0"/>
                </a:lnTo>
                <a:lnTo>
                  <a:pt x="8506593" y="472432"/>
                </a:lnTo>
                <a:lnTo>
                  <a:pt x="0" y="472432"/>
                </a:lnTo>
                <a:lnTo>
                  <a:pt x="0" y="0"/>
                </a:lnTo>
                <a:close/>
              </a:path>
            </a:pathLst>
          </a:custGeom>
          <a:solidFill>
            <a:srgbClr val="5B1E12"/>
          </a:solidFill>
          <a:ln w="15875" cap="rnd" cmpd="sng">
            <a:solidFill>
              <a:srgbClr val="EAE8CF"/>
            </a:solidFill>
            <a:miter lim="800000"/>
            <a:headEnd/>
            <a:tailEnd/>
          </a:ln>
        </p:spPr>
        <p:txBody>
          <a:bodyPr lIns="374993" tIns="76200" rIns="76200" bIns="76200" anchor="ctr"/>
          <a:lstStyle/>
          <a:p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Hồ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sơ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:</a:t>
            </a:r>
          </a:p>
          <a:p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	-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Đăng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ký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tách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sổ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hộ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khẩu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: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Sổ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hộ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khẩu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.</a:t>
            </a:r>
          </a:p>
          <a:p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	-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Đăng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ký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sổ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hộ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khẩu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: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phiếu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thay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đổi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hộ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khẩu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,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nhân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khẩu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,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có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sự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xác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nhận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của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công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an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xã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,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phường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nơi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cư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trú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vào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phiếu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thay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đổi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sổ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hộ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khẩu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,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nhân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khẩu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.</a:t>
            </a:r>
          </a:p>
        </p:txBody>
      </p:sp>
      <p:sp>
        <p:nvSpPr>
          <p:cNvPr id="21" name="Freeform 13"/>
          <p:cNvSpPr>
            <a:spLocks noChangeArrowheads="1"/>
          </p:cNvSpPr>
          <p:nvPr/>
        </p:nvSpPr>
        <p:spPr bwMode="auto">
          <a:xfrm>
            <a:off x="1379538" y="5505451"/>
            <a:ext cx="10139363" cy="965200"/>
          </a:xfrm>
          <a:custGeom>
            <a:avLst/>
            <a:gdLst>
              <a:gd name="T0" fmla="*/ 0 w 8506593"/>
              <a:gd name="T1" fmla="*/ 0 h 472432"/>
              <a:gd name="T2" fmla="*/ 8506593 w 8506593"/>
              <a:gd name="T3" fmla="*/ 0 h 472432"/>
              <a:gd name="T4" fmla="*/ 8506593 w 8506593"/>
              <a:gd name="T5" fmla="*/ 472432 h 472432"/>
              <a:gd name="T6" fmla="*/ 0 w 8506593"/>
              <a:gd name="T7" fmla="*/ 472432 h 472432"/>
              <a:gd name="T8" fmla="*/ 0 w 8506593"/>
              <a:gd name="T9" fmla="*/ 0 h 4724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506593"/>
              <a:gd name="T16" fmla="*/ 0 h 472432"/>
              <a:gd name="T17" fmla="*/ 8506593 w 8506593"/>
              <a:gd name="T18" fmla="*/ 472432 h 47243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506593" h="472432">
                <a:moveTo>
                  <a:pt x="0" y="0"/>
                </a:moveTo>
                <a:lnTo>
                  <a:pt x="8506593" y="0"/>
                </a:lnTo>
                <a:lnTo>
                  <a:pt x="8506593" y="472432"/>
                </a:lnTo>
                <a:lnTo>
                  <a:pt x="0" y="472432"/>
                </a:lnTo>
                <a:lnTo>
                  <a:pt x="0" y="0"/>
                </a:lnTo>
                <a:close/>
              </a:path>
            </a:pathLst>
          </a:custGeom>
          <a:solidFill>
            <a:srgbClr val="5B1E12"/>
          </a:solidFill>
          <a:ln w="15875" cap="rnd" cmpd="sng">
            <a:solidFill>
              <a:srgbClr val="EAE8CF"/>
            </a:solidFill>
            <a:miter lim="800000"/>
            <a:headEnd/>
            <a:tailEnd/>
          </a:ln>
        </p:spPr>
        <p:txBody>
          <a:bodyPr lIns="374993" tIns="76200" rIns="76200" bIns="76200" anchor="ctr"/>
          <a:lstStyle/>
          <a:p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Cán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bộ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tiếp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nhận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hồ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sơ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đăng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ký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và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xử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lý</a:t>
            </a:r>
            <a:r>
              <a:rPr lang="en-US" altLang="en-US" sz="2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5846" y="-15071"/>
            <a:ext cx="1201615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I.Tổng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II.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sở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thuyết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III.Phân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tích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hệ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thốngIV.Giới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thiệu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hệ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thốngV.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luận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</a:t>
            </a: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81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 autoUpdateAnimBg="0"/>
      <p:bldP spid="20" grpId="0" bldLvl="0" animBg="1" autoUpdateAnimBg="0"/>
      <p:bldP spid="21" grpId="0" bldLvl="0" animBg="1" autoUpdateAnimBg="0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1850</TotalTime>
  <Words>2224</Words>
  <Application>Microsoft Office PowerPoint</Application>
  <PresentationFormat>Widescreen</PresentationFormat>
  <Paragraphs>314</Paragraphs>
  <Slides>39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Calibri</vt:lpstr>
      <vt:lpstr>Century Gothic</vt:lpstr>
      <vt:lpstr>Tahoma</vt:lpstr>
      <vt:lpstr>Times New Roman</vt:lpstr>
      <vt:lpstr>Wingdings</vt:lpstr>
      <vt:lpstr>Wingdings 3</vt:lpstr>
      <vt:lpstr>幼圆</vt:lpstr>
      <vt:lpstr>Wisp</vt:lpstr>
      <vt:lpstr>HỆ THỐNG QUẢN LÝ  THÔNG TIN CÔNG DÂN</vt:lpstr>
      <vt:lpstr>NỘI DUNG</vt:lpstr>
      <vt:lpstr>TỔNG QUAN</vt:lpstr>
      <vt:lpstr>TỔNG QUAN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CÁN BỘ QUẢN LÝ SỔ HỘ KHẨU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Xin chân thành cảm ơn quý thầy cô và các bạn đã theo dõi!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BÁN ĐẤU GIÁ SẢN PHẨM TRỰC TUYẾN</dc:title>
  <dc:creator>Win 8.1</dc:creator>
  <cp:lastModifiedBy>Sunny Nguyen</cp:lastModifiedBy>
  <cp:revision>582</cp:revision>
  <dcterms:created xsi:type="dcterms:W3CDTF">2016-05-11T03:31:15Z</dcterms:created>
  <dcterms:modified xsi:type="dcterms:W3CDTF">2016-12-01T14:53:35Z</dcterms:modified>
</cp:coreProperties>
</file>